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57" d="100"/>
          <a:sy n="57" d="100"/>
        </p:scale>
        <p:origin x="126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24C52-F25B-24F6-6582-30C89B326D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437182-57AA-ED1D-74A8-9FEAACC09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1A39B1-36E3-D006-A646-15E581D71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A0C938-272E-5A1C-DB92-6281C104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E6D10A-D047-2E72-10F1-76577014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35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F91E4A-4155-792D-B2A4-2EAB88B1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04F71B-C58B-8044-BB33-8869290EE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EBB782-5D8E-990B-0759-D88EFDA0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E237D9-061D-3286-0723-FFC9AFEAF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3342CB-0027-994F-0B51-9C1E5FB6B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99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F26A5E-FF86-4D6C-C4B4-548A340BB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B24B46F-5D21-1BF3-C647-80D9048EA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9478C3-C8F1-1469-94EE-BD71FE437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436A91-EACF-1362-75DA-874669092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0C24BC-C155-BE32-89EE-F293B877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67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86EDC8-84DF-E9AB-2800-F1D53DEF4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851778-43CA-AB6E-10FF-470B70988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0127E1-7AAF-CF50-D328-1281E187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328CEF-3B10-EAB7-5602-01F4AD41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2C76D4-DC9E-C9E1-ABE2-3E57A485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401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501345-1203-3FC8-8B79-2D33B4BB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AC817E-0FAB-66E9-97A2-3DC78A2BF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A91104-A989-EC93-1C63-35DF09E13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B8544F-690F-3821-9D94-5F501AB99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950B1C-1EBA-1C29-2BA2-36FB9FA55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16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D7CA5-110C-3371-584C-71B6398C6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B73D26-EAC9-6C81-D42F-645CC10EE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8F2F2F7-BCAB-C330-87A5-8FBE80BFF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BA3C74-2857-2DE5-7B82-60B1D92F9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D836E46-1309-193D-985A-1053BC10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84B66A-B1FB-2A25-C995-3E453BC5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243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CC968-1854-2A92-E20F-5E35E85F1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34AB68-B397-55B2-4A07-28E275603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0C0F5-BB37-044F-EF41-9BAA7CA02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59D49C5-86BC-2FF0-6582-7D01CBB11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1434AA3-7D5C-180F-EA02-54788F4A6D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95600AE-37C7-8215-E759-242631429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2E41F6E-F942-E558-E2AE-986D10A3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96D35D7-5072-BFDD-5220-0A558CF0A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512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5F4E88-6D32-742A-3AFD-5DC568A47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D4E9BAC-88D4-3325-4A09-8D6DEEBE4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F9F99AF-F309-5E16-A9B4-9A30F8893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AAE71A8-B061-2934-C5C9-9607058F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37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A5B883A-246F-3A38-C658-252528A7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00BF47C-2FC7-662C-24BF-4F30EA45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DCDEB1E-4D51-2DB6-E400-EDCF757B0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92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67778-C079-8721-C3F1-1B6EA75DC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E65374-4ED8-DEF6-0901-0B5F56B9A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1A643F-344D-AC2A-A099-318C91AF3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CA6170-6729-DD6E-5CDD-5938DC7B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524A77-D17D-388E-C11E-8F4F9C02A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861A55-8CAF-870D-1E16-B812698D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7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EDB58-8793-E144-2909-A0EA1D7B8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7B47826-2246-558A-107D-05665FBF0F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0B56F1-A029-E620-55F1-637D7029B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A65F6C-0C1A-9E03-2829-A0D6881C7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97E92F-AF04-9F95-AB15-620031EB9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0FCF0A-960B-533F-1B06-15FFD4F4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826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47449EA-A4B4-6F19-89D2-DAEE6158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7D3E17-F4E1-ACCA-87C8-BE7A6FC7B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024D02-940A-2E62-A71B-4D98B7E00C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6038-226D-417F-9A3C-6B2B01C53B20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D3F99A-3DFA-DF8F-4F4A-CEC0574AA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764A54-836A-CE81-AD3E-7367C1A079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099D5-2485-41DD-8A19-F5A71942F2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60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D13DBA-D1EE-7BBF-5E2A-C950CB5AC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Arial Black" panose="020B0A04020102020204" pitchFamily="34" charset="0"/>
              </a:rPr>
              <a:t>PROGRAMAÇÃO ANUAL DE SAÚDE (PAS) 2025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E9787C-B524-5987-7B01-0D464D1A6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>
            <a:normAutofit/>
          </a:bodyPr>
          <a:lstStyle/>
          <a:p>
            <a:r>
              <a:rPr lang="pt-BR" sz="7200" dirty="0"/>
              <a:t>CANTAGALO -PR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D3C025C-7873-AE69-8660-99213EBDB4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333" y="4487333"/>
            <a:ext cx="3369735" cy="218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7989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65B5A-C877-FD99-86CD-B228A0B0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b="1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OBJETIVO Nº 3.2</a:t>
            </a:r>
            <a:r>
              <a:rPr lang="pt-BR" sz="28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 - ACOMPANHAR OS PACIENTES COM TUBERCULOSE ,E FAZER BUSCA ATIVA PARA PREVENIR E IDENTIFICAR NOVOS POSSÍVEIS PACIENTES</a:t>
            </a:r>
            <a:endParaRPr lang="pt-BR" sz="2800" dirty="0">
              <a:latin typeface="Arial Black" panose="020B0A04020102020204" pitchFamily="34" charset="0"/>
            </a:endParaRP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20FFCA10-20FF-C906-9173-05397F8FCD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651535"/>
              </p:ext>
            </p:extLst>
          </p:nvPr>
        </p:nvGraphicFramePr>
        <p:xfrm>
          <a:off x="203200" y="1751167"/>
          <a:ext cx="11599335" cy="4862581"/>
        </p:xfrm>
        <a:graphic>
          <a:graphicData uri="http://schemas.openxmlformats.org/drawingml/2006/table">
            <a:tbl>
              <a:tblPr/>
              <a:tblGrid>
                <a:gridCol w="1288815">
                  <a:extLst>
                    <a:ext uri="{9D8B030D-6E8A-4147-A177-3AD203B41FA5}">
                      <a16:colId xmlns:a16="http://schemas.microsoft.com/office/drawing/2014/main" val="861838207"/>
                    </a:ext>
                  </a:extLst>
                </a:gridCol>
                <a:gridCol w="1288815">
                  <a:extLst>
                    <a:ext uri="{9D8B030D-6E8A-4147-A177-3AD203B41FA5}">
                      <a16:colId xmlns:a16="http://schemas.microsoft.com/office/drawing/2014/main" val="2317357363"/>
                    </a:ext>
                  </a:extLst>
                </a:gridCol>
                <a:gridCol w="1288815">
                  <a:extLst>
                    <a:ext uri="{9D8B030D-6E8A-4147-A177-3AD203B41FA5}">
                      <a16:colId xmlns:a16="http://schemas.microsoft.com/office/drawing/2014/main" val="2153854781"/>
                    </a:ext>
                  </a:extLst>
                </a:gridCol>
                <a:gridCol w="1288815">
                  <a:extLst>
                    <a:ext uri="{9D8B030D-6E8A-4147-A177-3AD203B41FA5}">
                      <a16:colId xmlns:a16="http://schemas.microsoft.com/office/drawing/2014/main" val="2544368379"/>
                    </a:ext>
                  </a:extLst>
                </a:gridCol>
                <a:gridCol w="1288815">
                  <a:extLst>
                    <a:ext uri="{9D8B030D-6E8A-4147-A177-3AD203B41FA5}">
                      <a16:colId xmlns:a16="http://schemas.microsoft.com/office/drawing/2014/main" val="3288266350"/>
                    </a:ext>
                  </a:extLst>
                </a:gridCol>
                <a:gridCol w="1288815">
                  <a:extLst>
                    <a:ext uri="{9D8B030D-6E8A-4147-A177-3AD203B41FA5}">
                      <a16:colId xmlns:a16="http://schemas.microsoft.com/office/drawing/2014/main" val="4170795261"/>
                    </a:ext>
                  </a:extLst>
                </a:gridCol>
                <a:gridCol w="1288815">
                  <a:extLst>
                    <a:ext uri="{9D8B030D-6E8A-4147-A177-3AD203B41FA5}">
                      <a16:colId xmlns:a16="http://schemas.microsoft.com/office/drawing/2014/main" val="2956250560"/>
                    </a:ext>
                  </a:extLst>
                </a:gridCol>
                <a:gridCol w="1288815">
                  <a:extLst>
                    <a:ext uri="{9D8B030D-6E8A-4147-A177-3AD203B41FA5}">
                      <a16:colId xmlns:a16="http://schemas.microsoft.com/office/drawing/2014/main" val="3229860436"/>
                    </a:ext>
                  </a:extLst>
                </a:gridCol>
                <a:gridCol w="1288815">
                  <a:extLst>
                    <a:ext uri="{9D8B030D-6E8A-4147-A177-3AD203B41FA5}">
                      <a16:colId xmlns:a16="http://schemas.microsoft.com/office/drawing/2014/main" val="1719510081"/>
                    </a:ext>
                  </a:extLst>
                </a:gridCol>
              </a:tblGrid>
              <a:tr h="30517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Nº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Descrição da Meta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para monitoramento e avaliação da meta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(Linha-Base)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Prevista 2025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Plano(2022-2025)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400363"/>
                  </a:ext>
                </a:extLst>
              </a:tr>
              <a:tr h="9583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Valor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Ano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777339"/>
                  </a:ext>
                </a:extLst>
              </a:tr>
              <a:tr h="3173053"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3.2.1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CUMPRIR TODOS OBJETIVOS EM 100%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Número de contatos dos casos novos de hanseníase examinados por local de residência atual e diagnosticados nos anos das coortes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80,00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535985"/>
                  </a:ext>
                </a:extLst>
              </a:tr>
              <a:tr h="305175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Ação Nº 1 - Estabelecer metas para equipes de saúde da família na detecção de novos casos.</a:t>
                      </a:r>
                    </a:p>
                  </a:txBody>
                  <a:tcPr marL="49002" marR="49002" marT="49002" marB="490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405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537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EB497DD-DBFF-48EA-A7F9-DEA476FC9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856506"/>
              </p:ext>
            </p:extLst>
          </p:nvPr>
        </p:nvGraphicFramePr>
        <p:xfrm>
          <a:off x="338666" y="287866"/>
          <a:ext cx="11446929" cy="6227322"/>
        </p:xfrm>
        <a:graphic>
          <a:graphicData uri="http://schemas.openxmlformats.org/drawingml/2006/table">
            <a:tbl>
              <a:tblPr/>
              <a:tblGrid>
                <a:gridCol w="1271881">
                  <a:extLst>
                    <a:ext uri="{9D8B030D-6E8A-4147-A177-3AD203B41FA5}">
                      <a16:colId xmlns:a16="http://schemas.microsoft.com/office/drawing/2014/main" val="683199508"/>
                    </a:ext>
                  </a:extLst>
                </a:gridCol>
                <a:gridCol w="1271881">
                  <a:extLst>
                    <a:ext uri="{9D8B030D-6E8A-4147-A177-3AD203B41FA5}">
                      <a16:colId xmlns:a16="http://schemas.microsoft.com/office/drawing/2014/main" val="2435487214"/>
                    </a:ext>
                  </a:extLst>
                </a:gridCol>
                <a:gridCol w="1271881">
                  <a:extLst>
                    <a:ext uri="{9D8B030D-6E8A-4147-A177-3AD203B41FA5}">
                      <a16:colId xmlns:a16="http://schemas.microsoft.com/office/drawing/2014/main" val="4071888203"/>
                    </a:ext>
                  </a:extLst>
                </a:gridCol>
                <a:gridCol w="1271881">
                  <a:extLst>
                    <a:ext uri="{9D8B030D-6E8A-4147-A177-3AD203B41FA5}">
                      <a16:colId xmlns:a16="http://schemas.microsoft.com/office/drawing/2014/main" val="3456614021"/>
                    </a:ext>
                  </a:extLst>
                </a:gridCol>
                <a:gridCol w="1271881">
                  <a:extLst>
                    <a:ext uri="{9D8B030D-6E8A-4147-A177-3AD203B41FA5}">
                      <a16:colId xmlns:a16="http://schemas.microsoft.com/office/drawing/2014/main" val="923995119"/>
                    </a:ext>
                  </a:extLst>
                </a:gridCol>
                <a:gridCol w="1271881">
                  <a:extLst>
                    <a:ext uri="{9D8B030D-6E8A-4147-A177-3AD203B41FA5}">
                      <a16:colId xmlns:a16="http://schemas.microsoft.com/office/drawing/2014/main" val="1113437632"/>
                    </a:ext>
                  </a:extLst>
                </a:gridCol>
                <a:gridCol w="1271881">
                  <a:extLst>
                    <a:ext uri="{9D8B030D-6E8A-4147-A177-3AD203B41FA5}">
                      <a16:colId xmlns:a16="http://schemas.microsoft.com/office/drawing/2014/main" val="2165039328"/>
                    </a:ext>
                  </a:extLst>
                </a:gridCol>
                <a:gridCol w="1271881">
                  <a:extLst>
                    <a:ext uri="{9D8B030D-6E8A-4147-A177-3AD203B41FA5}">
                      <a16:colId xmlns:a16="http://schemas.microsoft.com/office/drawing/2014/main" val="1871870200"/>
                    </a:ext>
                  </a:extLst>
                </a:gridCol>
                <a:gridCol w="1271881">
                  <a:extLst>
                    <a:ext uri="{9D8B030D-6E8A-4147-A177-3AD203B41FA5}">
                      <a16:colId xmlns:a16="http://schemas.microsoft.com/office/drawing/2014/main" val="1883865422"/>
                    </a:ext>
                  </a:extLst>
                </a:gridCol>
              </a:tblGrid>
              <a:tr h="2873527"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3.2.2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ACOMPANHAR 100% DOS PACIENTES IDENTIFICADOS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effectLst/>
                          <a:latin typeface="Arial Black" panose="020B0A04020102020204" pitchFamily="34" charset="0"/>
                        </a:rPr>
                        <a:t>Mortalidade prematura (de 30 a 69 anos) pelo conjunto das 4 principais DCNT (doenças do aparelho circulatório, câncer, diabetes e doenças respiratórias crônicas)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38903"/>
                  </a:ext>
                </a:extLst>
              </a:tr>
              <a:tr h="233739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Ação Nº 1 - Acompanhar os pacientes identificados pela vigilância epidemiológica e equipe de saúde da família.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004509"/>
                  </a:ext>
                </a:extLst>
              </a:tr>
              <a:tr h="2873527"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3.2.3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ACOMPANHAR ,IDENTIFICAR EM 100% DOS CASOS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Mortalidade prematura (de 30 a 69 anos) pelo conjunto das 4 principais DCNT (doenças do aparelho circulatório, câncer, diabetes e doenças respiratórias crônicas)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878903"/>
                  </a:ext>
                </a:extLst>
              </a:tr>
              <a:tr h="233739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effectLst/>
                          <a:latin typeface="Arial Black" panose="020B0A04020102020204" pitchFamily="34" charset="0"/>
                        </a:rPr>
                        <a:t>Ação Nº 1 - Acompanhar os pacientes identificados pela vigilância epidemiológica e equipe de saúde da família.</a:t>
                      </a:r>
                    </a:p>
                  </a:txBody>
                  <a:tcPr marL="28627" marR="28627" marT="28627" marB="286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175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429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8F53B-62A8-F782-AB27-EBB4BC9B9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i="0" dirty="0">
                <a:solidFill>
                  <a:srgbClr val="333333"/>
                </a:solidFill>
                <a:effectLst/>
                <a:latin typeface="Helvetica Neue"/>
              </a:rPr>
              <a:t>OBJETIVO Nº 3.3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 - GARANTIR TODA A ASSISTÊNCIA AOS PACIENTES IDENTIFICADOS</a:t>
            </a: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16469F9-D136-8C34-4314-0A64437A29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929644"/>
              </p:ext>
            </p:extLst>
          </p:nvPr>
        </p:nvGraphicFramePr>
        <p:xfrm>
          <a:off x="287867" y="1825625"/>
          <a:ext cx="11633202" cy="4667250"/>
        </p:xfrm>
        <a:graphic>
          <a:graphicData uri="http://schemas.openxmlformats.org/drawingml/2006/table">
            <a:tbl>
              <a:tblPr/>
              <a:tblGrid>
                <a:gridCol w="1292578">
                  <a:extLst>
                    <a:ext uri="{9D8B030D-6E8A-4147-A177-3AD203B41FA5}">
                      <a16:colId xmlns:a16="http://schemas.microsoft.com/office/drawing/2014/main" val="1895094089"/>
                    </a:ext>
                  </a:extLst>
                </a:gridCol>
                <a:gridCol w="1292578">
                  <a:extLst>
                    <a:ext uri="{9D8B030D-6E8A-4147-A177-3AD203B41FA5}">
                      <a16:colId xmlns:a16="http://schemas.microsoft.com/office/drawing/2014/main" val="2885376464"/>
                    </a:ext>
                  </a:extLst>
                </a:gridCol>
                <a:gridCol w="1292578">
                  <a:extLst>
                    <a:ext uri="{9D8B030D-6E8A-4147-A177-3AD203B41FA5}">
                      <a16:colId xmlns:a16="http://schemas.microsoft.com/office/drawing/2014/main" val="4013805298"/>
                    </a:ext>
                  </a:extLst>
                </a:gridCol>
                <a:gridCol w="1292578">
                  <a:extLst>
                    <a:ext uri="{9D8B030D-6E8A-4147-A177-3AD203B41FA5}">
                      <a16:colId xmlns:a16="http://schemas.microsoft.com/office/drawing/2014/main" val="3675994485"/>
                    </a:ext>
                  </a:extLst>
                </a:gridCol>
                <a:gridCol w="1292578">
                  <a:extLst>
                    <a:ext uri="{9D8B030D-6E8A-4147-A177-3AD203B41FA5}">
                      <a16:colId xmlns:a16="http://schemas.microsoft.com/office/drawing/2014/main" val="1995215141"/>
                    </a:ext>
                  </a:extLst>
                </a:gridCol>
                <a:gridCol w="1292578">
                  <a:extLst>
                    <a:ext uri="{9D8B030D-6E8A-4147-A177-3AD203B41FA5}">
                      <a16:colId xmlns:a16="http://schemas.microsoft.com/office/drawing/2014/main" val="2791684767"/>
                    </a:ext>
                  </a:extLst>
                </a:gridCol>
                <a:gridCol w="1292578">
                  <a:extLst>
                    <a:ext uri="{9D8B030D-6E8A-4147-A177-3AD203B41FA5}">
                      <a16:colId xmlns:a16="http://schemas.microsoft.com/office/drawing/2014/main" val="2594157966"/>
                    </a:ext>
                  </a:extLst>
                </a:gridCol>
                <a:gridCol w="1292578">
                  <a:extLst>
                    <a:ext uri="{9D8B030D-6E8A-4147-A177-3AD203B41FA5}">
                      <a16:colId xmlns:a16="http://schemas.microsoft.com/office/drawing/2014/main" val="3881640204"/>
                    </a:ext>
                  </a:extLst>
                </a:gridCol>
                <a:gridCol w="1292578">
                  <a:extLst>
                    <a:ext uri="{9D8B030D-6E8A-4147-A177-3AD203B41FA5}">
                      <a16:colId xmlns:a16="http://schemas.microsoft.com/office/drawing/2014/main" val="1146837831"/>
                    </a:ext>
                  </a:extLst>
                </a:gridCol>
              </a:tblGrid>
              <a:tr h="38893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5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Nº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Descrição da Meta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para monitoramento e avaliação da meta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(Linha-Base)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Prevista 2025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Plano(2022-2025)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726198"/>
                  </a:ext>
                </a:extLst>
              </a:tr>
              <a:tr h="12501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Valor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Ano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610106"/>
                  </a:ext>
                </a:extLst>
              </a:tr>
              <a:tr h="2389188">
                <a:tc>
                  <a:txBody>
                    <a:bodyPr/>
                    <a:lstStyle/>
                    <a:p>
                      <a:pPr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3.3.1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DESENVOLVER EM 100% OS ATENDIMENTOS AOS PACIENTES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ACOMPANHAR E FAZER CAMPANHAS EDUCATIVAS PARA PREVENCAO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435864"/>
                  </a:ext>
                </a:extLst>
              </a:tr>
              <a:tr h="638969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500" dirty="0">
                          <a:effectLst/>
                          <a:latin typeface="Arial Black" panose="020B0A04020102020204" pitchFamily="34" charset="0"/>
                        </a:rPr>
                        <a:t>Ação Nº 1 - Identificar e monitorar com base na analise de situação de saúde e na avaliação de risco, os determinantes e condicionantes de doenças e agravos.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39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944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7937652D-6347-2D6D-5911-11F65EC972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672219"/>
              </p:ext>
            </p:extLst>
          </p:nvPr>
        </p:nvGraphicFramePr>
        <p:xfrm>
          <a:off x="169333" y="254001"/>
          <a:ext cx="11717865" cy="6333066"/>
        </p:xfrm>
        <a:graphic>
          <a:graphicData uri="http://schemas.openxmlformats.org/drawingml/2006/table">
            <a:tbl>
              <a:tblPr/>
              <a:tblGrid>
                <a:gridCol w="1301985">
                  <a:extLst>
                    <a:ext uri="{9D8B030D-6E8A-4147-A177-3AD203B41FA5}">
                      <a16:colId xmlns:a16="http://schemas.microsoft.com/office/drawing/2014/main" val="4285056052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544488372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005876770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647940354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1688101026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1451619541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1762528031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1117721296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496837817"/>
                    </a:ext>
                  </a:extLst>
                </a:gridCol>
              </a:tblGrid>
              <a:tr h="442321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Ação Nº 2 - Realizar busca ativa de casos de hanseníase, tuberculose e doenças transmissiveis.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124663"/>
                  </a:ext>
                </a:extLst>
              </a:tr>
              <a:tr h="5448424"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3.3.2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DESENVOLVER EM100% TODAS METAS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Mortalidade prematura (de 30 a 69 anos) pelo conjunto das 4 principais DCNT (doenças do aparelho circulatório, câncer, diabetes e doenças respiratórias crônicas)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093225"/>
                  </a:ext>
                </a:extLst>
              </a:tr>
              <a:tr h="442321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Ação Nº 1 - Qualificar as ações de atenção e vigilância em saúde.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326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462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589B7-FDEC-17CC-3C9C-C3918DC97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i="0" dirty="0">
                <a:solidFill>
                  <a:srgbClr val="000000"/>
                </a:solidFill>
                <a:effectLst/>
                <a:latin typeface="Helvetica Neue"/>
              </a:rPr>
              <a:t>DIRETRIZ Nº 4 -  Implantação da Rede de Atenção a Saúde da Pessoa Idosa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004F56-3CE5-C915-39E1-43ECC5BB8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99708"/>
          </a:xfrm>
        </p:spPr>
        <p:txBody>
          <a:bodyPr/>
          <a:lstStyle/>
          <a:p>
            <a:pPr algn="just"/>
            <a:r>
              <a:rPr lang="pt-BR" b="1" i="0" dirty="0">
                <a:solidFill>
                  <a:srgbClr val="333333"/>
                </a:solidFill>
                <a:effectLst/>
                <a:latin typeface="Helvetica Neue"/>
              </a:rPr>
              <a:t>OBJETIVO Nº 4.1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 - Aprimorar a assistência da pessoa idosa e dos portadores de doenças crônicas, com estímulo ao envelhecimento ativo, mediante qualificação da gestão e das redes de atenção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0044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88365332-3DAA-32FE-3EAA-F8AE79A640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374329"/>
              </p:ext>
            </p:extLst>
          </p:nvPr>
        </p:nvGraphicFramePr>
        <p:xfrm>
          <a:off x="304799" y="372533"/>
          <a:ext cx="11548530" cy="6024094"/>
        </p:xfrm>
        <a:graphic>
          <a:graphicData uri="http://schemas.openxmlformats.org/drawingml/2006/table">
            <a:tbl>
              <a:tblPr/>
              <a:tblGrid>
                <a:gridCol w="1283170">
                  <a:extLst>
                    <a:ext uri="{9D8B030D-6E8A-4147-A177-3AD203B41FA5}">
                      <a16:colId xmlns:a16="http://schemas.microsoft.com/office/drawing/2014/main" val="2089467180"/>
                    </a:ext>
                  </a:extLst>
                </a:gridCol>
                <a:gridCol w="1283170">
                  <a:extLst>
                    <a:ext uri="{9D8B030D-6E8A-4147-A177-3AD203B41FA5}">
                      <a16:colId xmlns:a16="http://schemas.microsoft.com/office/drawing/2014/main" val="1660239188"/>
                    </a:ext>
                  </a:extLst>
                </a:gridCol>
                <a:gridCol w="1283170">
                  <a:extLst>
                    <a:ext uri="{9D8B030D-6E8A-4147-A177-3AD203B41FA5}">
                      <a16:colId xmlns:a16="http://schemas.microsoft.com/office/drawing/2014/main" val="108396161"/>
                    </a:ext>
                  </a:extLst>
                </a:gridCol>
                <a:gridCol w="1283170">
                  <a:extLst>
                    <a:ext uri="{9D8B030D-6E8A-4147-A177-3AD203B41FA5}">
                      <a16:colId xmlns:a16="http://schemas.microsoft.com/office/drawing/2014/main" val="759796810"/>
                    </a:ext>
                  </a:extLst>
                </a:gridCol>
                <a:gridCol w="1283170">
                  <a:extLst>
                    <a:ext uri="{9D8B030D-6E8A-4147-A177-3AD203B41FA5}">
                      <a16:colId xmlns:a16="http://schemas.microsoft.com/office/drawing/2014/main" val="1234955410"/>
                    </a:ext>
                  </a:extLst>
                </a:gridCol>
                <a:gridCol w="1283170">
                  <a:extLst>
                    <a:ext uri="{9D8B030D-6E8A-4147-A177-3AD203B41FA5}">
                      <a16:colId xmlns:a16="http://schemas.microsoft.com/office/drawing/2014/main" val="2386307825"/>
                    </a:ext>
                  </a:extLst>
                </a:gridCol>
                <a:gridCol w="1283170">
                  <a:extLst>
                    <a:ext uri="{9D8B030D-6E8A-4147-A177-3AD203B41FA5}">
                      <a16:colId xmlns:a16="http://schemas.microsoft.com/office/drawing/2014/main" val="1030531354"/>
                    </a:ext>
                  </a:extLst>
                </a:gridCol>
                <a:gridCol w="1283170">
                  <a:extLst>
                    <a:ext uri="{9D8B030D-6E8A-4147-A177-3AD203B41FA5}">
                      <a16:colId xmlns:a16="http://schemas.microsoft.com/office/drawing/2014/main" val="817481978"/>
                    </a:ext>
                  </a:extLst>
                </a:gridCol>
                <a:gridCol w="1283170">
                  <a:extLst>
                    <a:ext uri="{9D8B030D-6E8A-4147-A177-3AD203B41FA5}">
                      <a16:colId xmlns:a16="http://schemas.microsoft.com/office/drawing/2014/main" val="820267491"/>
                    </a:ext>
                  </a:extLst>
                </a:gridCol>
              </a:tblGrid>
              <a:tr h="32404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Nº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Descrição da Meta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para monitoramento e avaliação da meta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(Linha-Base)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Prevista 2025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Plano(2022-2025)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281765"/>
                  </a:ext>
                </a:extLst>
              </a:tr>
              <a:tr h="10260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Valor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Ano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017331"/>
                  </a:ext>
                </a:extLst>
              </a:tr>
              <a:tr h="4013120">
                <a:tc>
                  <a:txBody>
                    <a:bodyPr/>
                    <a:lstStyle/>
                    <a:p>
                      <a:pPr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4.1.1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aprimorar ascampanhas de educacao em saude atendimento em 100% em todo o municipio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Mortalidade prematura (de 30 a 69 anos) pelo conjunto das 4 principais DCNT (doenças do aparelho circulatório, câncer, diabetes e doenças respiratórias crônicas)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570183"/>
                  </a:ext>
                </a:extLst>
              </a:tr>
              <a:tr h="324044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Ação Nº 1 - Implantar a linha de cuidado dos idosos na atenção primária à saúde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661315"/>
                  </a:ext>
                </a:extLst>
              </a:tr>
              <a:tr h="324044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Ação Nº 2 - Realizar as estratificações de risco com os idosos.</a:t>
                      </a:r>
                    </a:p>
                  </a:txBody>
                  <a:tcPr marL="41363" marR="41363" marT="41363" marB="4136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797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447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92107-3CD3-ED8D-1115-120491CEF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00000"/>
                </a:solidFill>
                <a:effectLst/>
                <a:latin typeface="Helvetica Neue"/>
              </a:rPr>
              <a:t>DIRETRIZ Nº 5 - Saúde do Trabalhador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5AB879-1D16-C528-3064-35918420E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37708"/>
          </a:xfrm>
        </p:spPr>
        <p:txBody>
          <a:bodyPr/>
          <a:lstStyle/>
          <a:p>
            <a:r>
              <a:rPr lang="pt-BR" b="1" i="0" dirty="0">
                <a:solidFill>
                  <a:srgbClr val="333333"/>
                </a:solidFill>
                <a:effectLst/>
                <a:latin typeface="Helvetica Neue"/>
              </a:rPr>
              <a:t>OBJETIVO Nº 5.1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 - Organizar treinamentos para toda equipe com enfoque em ações de segurança no trabalho;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550A02E-4E14-2FB6-C868-445EDC426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330121"/>
              </p:ext>
            </p:extLst>
          </p:nvPr>
        </p:nvGraphicFramePr>
        <p:xfrm>
          <a:off x="838199" y="2963333"/>
          <a:ext cx="10930464" cy="4476400"/>
        </p:xfrm>
        <a:graphic>
          <a:graphicData uri="http://schemas.openxmlformats.org/drawingml/2006/table">
            <a:tbl>
              <a:tblPr/>
              <a:tblGrid>
                <a:gridCol w="1214496">
                  <a:extLst>
                    <a:ext uri="{9D8B030D-6E8A-4147-A177-3AD203B41FA5}">
                      <a16:colId xmlns:a16="http://schemas.microsoft.com/office/drawing/2014/main" val="3145182387"/>
                    </a:ext>
                  </a:extLst>
                </a:gridCol>
                <a:gridCol w="1214496">
                  <a:extLst>
                    <a:ext uri="{9D8B030D-6E8A-4147-A177-3AD203B41FA5}">
                      <a16:colId xmlns:a16="http://schemas.microsoft.com/office/drawing/2014/main" val="1961579793"/>
                    </a:ext>
                  </a:extLst>
                </a:gridCol>
                <a:gridCol w="1214496">
                  <a:extLst>
                    <a:ext uri="{9D8B030D-6E8A-4147-A177-3AD203B41FA5}">
                      <a16:colId xmlns:a16="http://schemas.microsoft.com/office/drawing/2014/main" val="3957514305"/>
                    </a:ext>
                  </a:extLst>
                </a:gridCol>
                <a:gridCol w="1214496">
                  <a:extLst>
                    <a:ext uri="{9D8B030D-6E8A-4147-A177-3AD203B41FA5}">
                      <a16:colId xmlns:a16="http://schemas.microsoft.com/office/drawing/2014/main" val="1002880406"/>
                    </a:ext>
                  </a:extLst>
                </a:gridCol>
                <a:gridCol w="1214496">
                  <a:extLst>
                    <a:ext uri="{9D8B030D-6E8A-4147-A177-3AD203B41FA5}">
                      <a16:colId xmlns:a16="http://schemas.microsoft.com/office/drawing/2014/main" val="3772689952"/>
                    </a:ext>
                  </a:extLst>
                </a:gridCol>
                <a:gridCol w="1214496">
                  <a:extLst>
                    <a:ext uri="{9D8B030D-6E8A-4147-A177-3AD203B41FA5}">
                      <a16:colId xmlns:a16="http://schemas.microsoft.com/office/drawing/2014/main" val="1323727736"/>
                    </a:ext>
                  </a:extLst>
                </a:gridCol>
                <a:gridCol w="1214496">
                  <a:extLst>
                    <a:ext uri="{9D8B030D-6E8A-4147-A177-3AD203B41FA5}">
                      <a16:colId xmlns:a16="http://schemas.microsoft.com/office/drawing/2014/main" val="2848268779"/>
                    </a:ext>
                  </a:extLst>
                </a:gridCol>
                <a:gridCol w="1214496">
                  <a:extLst>
                    <a:ext uri="{9D8B030D-6E8A-4147-A177-3AD203B41FA5}">
                      <a16:colId xmlns:a16="http://schemas.microsoft.com/office/drawing/2014/main" val="340739207"/>
                    </a:ext>
                  </a:extLst>
                </a:gridCol>
                <a:gridCol w="1214496">
                  <a:extLst>
                    <a:ext uri="{9D8B030D-6E8A-4147-A177-3AD203B41FA5}">
                      <a16:colId xmlns:a16="http://schemas.microsoft.com/office/drawing/2014/main" val="1044036794"/>
                    </a:ext>
                  </a:extLst>
                </a:gridCol>
              </a:tblGrid>
              <a:tr h="34140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Nº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Descrição da Meta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para monitoramento e avaliação da meta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(Linha-Base)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Prevista 2025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Plano(2022-2025)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8818"/>
                  </a:ext>
                </a:extLst>
              </a:tr>
              <a:tr h="10310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Valor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Ano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994764"/>
                  </a:ext>
                </a:extLst>
              </a:tr>
              <a:tr h="3064107"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5.1.1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DESENVOLVER EM 100% TREINAMENTOS EM SEGURANCA DO TRABALHADOR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Número de contatos dos casos novos de hanseníase examinados por local de residência atual e diagnosticados nos anos das coortes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2300" marR="52300" marT="52300" marB="523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613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177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A9D1E3A-FB26-60AD-AFD5-B884B437F8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95450"/>
              </p:ext>
            </p:extLst>
          </p:nvPr>
        </p:nvGraphicFramePr>
        <p:xfrm>
          <a:off x="491067" y="982133"/>
          <a:ext cx="10862733" cy="3443438"/>
        </p:xfrm>
        <a:graphic>
          <a:graphicData uri="http://schemas.openxmlformats.org/drawingml/2006/table">
            <a:tbl>
              <a:tblPr/>
              <a:tblGrid>
                <a:gridCol w="10862733">
                  <a:extLst>
                    <a:ext uri="{9D8B030D-6E8A-4147-A177-3AD203B41FA5}">
                      <a16:colId xmlns:a16="http://schemas.microsoft.com/office/drawing/2014/main" val="772558144"/>
                    </a:ext>
                  </a:extLst>
                </a:gridCol>
              </a:tblGrid>
              <a:tr h="1721719">
                <a:tc>
                  <a:txBody>
                    <a:bodyPr/>
                    <a:lstStyle/>
                    <a:p>
                      <a:pPr fontAlgn="t"/>
                      <a:r>
                        <a:rPr lang="pt-BR" sz="2400" dirty="0">
                          <a:effectLst/>
                          <a:latin typeface="Arial Black" panose="020B0A04020102020204" pitchFamily="34" charset="0"/>
                        </a:rPr>
                        <a:t>Ação Nº 1 - Realizar ações educativas a população relacionadas a Saúde do trabalhador.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282576"/>
                  </a:ext>
                </a:extLst>
              </a:tr>
              <a:tr h="1721719">
                <a:tc>
                  <a:txBody>
                    <a:bodyPr/>
                    <a:lstStyle/>
                    <a:p>
                      <a:pPr fontAlgn="t"/>
                      <a:r>
                        <a:rPr lang="pt-BR" sz="2400" dirty="0">
                          <a:effectLst/>
                          <a:latin typeface="Arial Black" panose="020B0A04020102020204" pitchFamily="34" charset="0"/>
                        </a:rPr>
                        <a:t>Ação Nº 2 - Promover capacitação em saúde do trabalhador para profissionais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67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403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0CF589-119A-8AF2-8083-7F27CFAF4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OBJETIVO Nº 5.2</a:t>
            </a:r>
            <a:r>
              <a:rPr lang="pt-BR" sz="28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 - VISANDO NO </a:t>
            </a:r>
            <a:r>
              <a:rPr lang="pt-BR" sz="2800" b="0" i="0" dirty="0" err="1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NO</a:t>
            </a:r>
            <a:r>
              <a:rPr lang="pt-BR" sz="28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 MUNICÍPIO A SEGURANÇA DOS TRABALHADORES EVITANDO ACIDENTE DE TRABALHO .</a:t>
            </a:r>
            <a:endParaRPr lang="pt-BR" sz="28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E484B2BC-A72B-FDE1-D9BF-D331BBA22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47625"/>
              </p:ext>
            </p:extLst>
          </p:nvPr>
        </p:nvGraphicFramePr>
        <p:xfrm>
          <a:off x="508000" y="1825625"/>
          <a:ext cx="11142135" cy="4667251"/>
        </p:xfrm>
        <a:graphic>
          <a:graphicData uri="http://schemas.openxmlformats.org/drawingml/2006/table">
            <a:tbl>
              <a:tblPr/>
              <a:tblGrid>
                <a:gridCol w="1238015">
                  <a:extLst>
                    <a:ext uri="{9D8B030D-6E8A-4147-A177-3AD203B41FA5}">
                      <a16:colId xmlns:a16="http://schemas.microsoft.com/office/drawing/2014/main" val="3896663222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911427333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3017377595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3637888269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4165800809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3015781716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2491040661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1302743463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2888941387"/>
                    </a:ext>
                  </a:extLst>
                </a:gridCol>
              </a:tblGrid>
              <a:tr h="34210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Nº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Descrição da Meta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para monitoramento e avaliação da meta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(Linha-Base)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Prevista 2025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Plano(2022-2025)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084719"/>
                  </a:ext>
                </a:extLst>
              </a:tr>
              <a:tr h="10996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Valor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Ano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34970"/>
                  </a:ext>
                </a:extLst>
              </a:tr>
              <a:tr h="2101485"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5.2.1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ESTIMANDO ATINGIR EM 100%AS METAS DURANTE OS PROXIMOS ANOS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CONSCIENTIZANDO SOBRE A IMPORTANCIA DA SEGURANCA DO TRABALHADOR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495860"/>
                  </a:ext>
                </a:extLst>
              </a:tr>
              <a:tr h="562025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Ação Nº 1 - Investigar os acidentes de trabalho típicos que resultaram em óbito e amputação e os acidentes de trabalho com crianças e adolescentes (típicos e de trajeto).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2397"/>
                  </a:ext>
                </a:extLst>
              </a:tr>
              <a:tr h="562025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Ação Nº 2 - Realizar visitas </a:t>
                      </a:r>
                      <a:r>
                        <a:rPr lang="pt-BR" sz="1300" dirty="0" err="1">
                          <a:effectLst/>
                          <a:latin typeface="Arial Black" panose="020B0A04020102020204" pitchFamily="34" charset="0"/>
                        </a:rPr>
                        <a:t>períodicas</a:t>
                      </a:r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 nas empresas fortalecendo a </a:t>
                      </a:r>
                      <a:r>
                        <a:rPr lang="pt-BR" sz="1300" dirty="0" err="1">
                          <a:effectLst/>
                          <a:latin typeface="Arial Black" panose="020B0A04020102020204" pitchFamily="34" charset="0"/>
                        </a:rPr>
                        <a:t>importancia</a:t>
                      </a:r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 do empregado usar equipamento de proteção individual.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168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31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7075304F-FFE7-CBEA-E9AC-9AF06C82A8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333531"/>
              </p:ext>
            </p:extLst>
          </p:nvPr>
        </p:nvGraphicFramePr>
        <p:xfrm>
          <a:off x="270933" y="406401"/>
          <a:ext cx="11582397" cy="5770562"/>
        </p:xfrm>
        <a:graphic>
          <a:graphicData uri="http://schemas.openxmlformats.org/drawingml/2006/table">
            <a:tbl>
              <a:tblPr/>
              <a:tblGrid>
                <a:gridCol w="1286933">
                  <a:extLst>
                    <a:ext uri="{9D8B030D-6E8A-4147-A177-3AD203B41FA5}">
                      <a16:colId xmlns:a16="http://schemas.microsoft.com/office/drawing/2014/main" val="3002320679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1977997314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555447148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3623827460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2817691818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1554279204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2326803409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3672868428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3862589597"/>
                    </a:ext>
                  </a:extLst>
                </a:gridCol>
              </a:tblGrid>
              <a:tr h="2054441"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5.2.2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TREINAR AS EQUIPES EM 100% SEGURANCA DO TRABALHO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VISANDO EVITAR POSSIVEIS ACIDENTES DE TRABALHO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84170"/>
                  </a:ext>
                </a:extLst>
              </a:tr>
              <a:tr h="422973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Ação Nº 1 - Promover capacitação em saúde do trabalhador para profissionais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728712"/>
                  </a:ext>
                </a:extLst>
              </a:tr>
              <a:tr h="2870175"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5.2.3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DESENVOLVENDO ACOES EM 100% COM OS TRABALHADORES DO MUNICIPIO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EVITANDO DANOS A SAUDE DO TRABALHADOR REFERENTES AOS ACIDENTES DE TRABALHO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087681"/>
                  </a:ext>
                </a:extLst>
              </a:tr>
              <a:tr h="422973">
                <a:tc gridSpan="9">
                  <a:txBody>
                    <a:bodyPr/>
                    <a:lstStyle/>
                    <a:p>
                      <a:pPr fontAlgn="t"/>
                      <a:r>
                        <a:rPr lang="pt-BR" sz="1400" dirty="0">
                          <a:effectLst/>
                          <a:latin typeface="Arial Black" panose="020B0A04020102020204" pitchFamily="34" charset="0"/>
                        </a:rPr>
                        <a:t>Ação Nº 1 - Promover capacitação em saúde do trabalhador para profissionais</a:t>
                      </a:r>
                    </a:p>
                  </a:txBody>
                  <a:tcPr marL="56955" marR="56955" marT="56955" marB="5695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258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89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22438-BDF3-2809-CE1B-C973AC01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rial Black" panose="020B0A04020102020204" pitchFamily="34" charset="0"/>
              </a:rPr>
              <a:t>COMISSÃO DE ELABORAÇÃO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C3A638-8B24-976B-C046-8D6D31C60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ISSAC DE ABREU – SECRETÁRIO DE SAÚDE</a:t>
            </a:r>
          </a:p>
          <a:p>
            <a:r>
              <a:rPr lang="pt-BR" b="1" dirty="0"/>
              <a:t>VIRGÍNIA MAURA SANTOS DA SILVA – COORDENADORA DA ATENÇÃO PRIMÁRIA EM SAÚDE/ENFERMEIRA</a:t>
            </a:r>
          </a:p>
          <a:p>
            <a:r>
              <a:rPr lang="pt-BR" b="1" dirty="0"/>
              <a:t>FERNANDA APARECIDA MURINELLI – COORDENADORA DA VIGILÂNCIA EPIDEMIOLÓGICA/ ENFERMEIRA</a:t>
            </a:r>
          </a:p>
          <a:p>
            <a:r>
              <a:rPr lang="pt-BR" b="1" dirty="0"/>
              <a:t>DILSEU LOURENÇO – COORDENADOR DA VIGILÂNCIA SANITÁRIA</a:t>
            </a:r>
          </a:p>
        </p:txBody>
      </p:sp>
    </p:spTree>
    <p:extLst>
      <p:ext uri="{BB962C8B-B14F-4D97-AF65-F5344CB8AC3E}">
        <p14:creationId xmlns:p14="http://schemas.microsoft.com/office/powerpoint/2010/main" val="4048282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12F60E8A-17CF-0CB3-0B8B-AE0AA380A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39369"/>
              </p:ext>
            </p:extLst>
          </p:nvPr>
        </p:nvGraphicFramePr>
        <p:xfrm>
          <a:off x="355600" y="474133"/>
          <a:ext cx="11565468" cy="5702831"/>
        </p:xfrm>
        <a:graphic>
          <a:graphicData uri="http://schemas.openxmlformats.org/drawingml/2006/table">
            <a:tbl>
              <a:tblPr/>
              <a:tblGrid>
                <a:gridCol w="3855156">
                  <a:extLst>
                    <a:ext uri="{9D8B030D-6E8A-4147-A177-3AD203B41FA5}">
                      <a16:colId xmlns:a16="http://schemas.microsoft.com/office/drawing/2014/main" val="1850100648"/>
                    </a:ext>
                  </a:extLst>
                </a:gridCol>
                <a:gridCol w="3855156">
                  <a:extLst>
                    <a:ext uri="{9D8B030D-6E8A-4147-A177-3AD203B41FA5}">
                      <a16:colId xmlns:a16="http://schemas.microsoft.com/office/drawing/2014/main" val="2371172859"/>
                    </a:ext>
                  </a:extLst>
                </a:gridCol>
                <a:gridCol w="3855156">
                  <a:extLst>
                    <a:ext uri="{9D8B030D-6E8A-4147-A177-3AD203B41FA5}">
                      <a16:colId xmlns:a16="http://schemas.microsoft.com/office/drawing/2014/main" val="2237311495"/>
                    </a:ext>
                  </a:extLst>
                </a:gridCol>
              </a:tblGrid>
              <a:tr h="413677">
                <a:tc gridSpan="3">
                  <a:txBody>
                    <a:bodyPr/>
                    <a:lstStyle/>
                    <a:p>
                      <a:pPr algn="l" fontAlgn="t"/>
                      <a:r>
                        <a:rPr lang="pt-BR" sz="13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Demonstrativo da vinculação das metas anualizadas com a Subfunção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336844"/>
                  </a:ext>
                </a:extLst>
              </a:tr>
              <a:tr h="413677">
                <a:tc>
                  <a:txBody>
                    <a:bodyPr/>
                    <a:lstStyle/>
                    <a:p>
                      <a:pPr algn="l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Subfunções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Descrição das Metas por Subfunção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programada para o exercício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99745"/>
                  </a:ext>
                </a:extLst>
              </a:tr>
              <a:tr h="679612">
                <a:tc rowSpan="6">
                  <a:txBody>
                    <a:bodyPr/>
                    <a:lstStyle/>
                    <a:p>
                      <a:pPr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122 - Administração Geral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garantir que todos os usuários tenha 100% atendimento de qualidade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021664"/>
                  </a:ext>
                </a:extLst>
              </a:tr>
              <a:tr h="9455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ESTIMANDO ATINGIR EM 100%AS METAS DURANTE OS PROXIMOS ANOS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48091"/>
                  </a:ext>
                </a:extLst>
              </a:tr>
              <a:tr h="9455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aprimorar ascampanhas de educacao em saude atendimento em 100% em todo o municipio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05705"/>
                  </a:ext>
                </a:extLst>
              </a:tr>
              <a:tr h="9455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DESENVOLVER EM 100% TREINAMENTOS EM SEGURANCA DO TRABALHADOR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90180"/>
                  </a:ext>
                </a:extLst>
              </a:tr>
              <a:tr h="6796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visitas domiciliares 85% na casas das famílias com RN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866814"/>
                  </a:ext>
                </a:extLst>
              </a:tr>
              <a:tr h="6796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DESENVOLVER EM100% TODAS METAS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6364" marR="56364" marT="56364" marB="5636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468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524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C70B8C57-2794-D054-73F2-E32E1C9CD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151964"/>
              </p:ext>
            </p:extLst>
          </p:nvPr>
        </p:nvGraphicFramePr>
        <p:xfrm>
          <a:off x="372533" y="389467"/>
          <a:ext cx="11413068" cy="5874226"/>
        </p:xfrm>
        <a:graphic>
          <a:graphicData uri="http://schemas.openxmlformats.org/drawingml/2006/table">
            <a:tbl>
              <a:tblPr/>
              <a:tblGrid>
                <a:gridCol w="3804356">
                  <a:extLst>
                    <a:ext uri="{9D8B030D-6E8A-4147-A177-3AD203B41FA5}">
                      <a16:colId xmlns:a16="http://schemas.microsoft.com/office/drawing/2014/main" val="852367318"/>
                    </a:ext>
                  </a:extLst>
                </a:gridCol>
                <a:gridCol w="3804356">
                  <a:extLst>
                    <a:ext uri="{9D8B030D-6E8A-4147-A177-3AD203B41FA5}">
                      <a16:colId xmlns:a16="http://schemas.microsoft.com/office/drawing/2014/main" val="115703316"/>
                    </a:ext>
                  </a:extLst>
                </a:gridCol>
                <a:gridCol w="3804356">
                  <a:extLst>
                    <a:ext uri="{9D8B030D-6E8A-4147-A177-3AD203B41FA5}">
                      <a16:colId xmlns:a16="http://schemas.microsoft.com/office/drawing/2014/main" val="258762075"/>
                    </a:ext>
                  </a:extLst>
                </a:gridCol>
              </a:tblGrid>
              <a:tr h="426643">
                <a:tc rowSpan="12"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effectLst/>
                          <a:latin typeface="Arial Black" panose="020B0A04020102020204" pitchFamily="34" charset="0"/>
                        </a:rPr>
                        <a:t>301 - Atenção Básica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garantir que todos os usuários tenha 100% atendimento de qualidade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712079"/>
                  </a:ext>
                </a:extLst>
              </a:tr>
              <a:tr h="593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ESTIMANDO ATINGIR EM 100%AS METAS DURANTE OS PROXIMOS ANOS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579772"/>
                  </a:ext>
                </a:extLst>
              </a:tr>
              <a:tr h="593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aprimorar ascampanhas de educacao em saude atendimento em 100% em todo o municipio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585780"/>
                  </a:ext>
                </a:extLst>
              </a:tr>
              <a:tr h="4266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DESENVOLVER EM 100% OS ATENDIMENTOS AOS PACIENTES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98857"/>
                  </a:ext>
                </a:extLst>
              </a:tr>
              <a:tr h="4266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effectLst/>
                          <a:latin typeface="Arial Black" panose="020B0A04020102020204" pitchFamily="34" charset="0"/>
                        </a:rPr>
                        <a:t>CUMPRIR TODOS OBJETIVOS EM 100%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39161"/>
                  </a:ext>
                </a:extLst>
              </a:tr>
              <a:tr h="593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effectLst/>
                          <a:latin typeface="Arial Black" panose="020B0A04020102020204" pitchFamily="34" charset="0"/>
                        </a:rPr>
                        <a:t>DESENVOLVER EM 100% TREINAMENTOS EM SEGURANCA DO TRABALHADOR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299901"/>
                  </a:ext>
                </a:extLst>
              </a:tr>
              <a:tr h="4266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effectLst/>
                          <a:latin typeface="Arial Black" panose="020B0A04020102020204" pitchFamily="34" charset="0"/>
                        </a:rPr>
                        <a:t>ATENDER 100% DA DEMANDA IDENTIFICADA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00662"/>
                  </a:ext>
                </a:extLst>
              </a:tr>
              <a:tr h="4266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visitas domiciliares 85% na casas das famílias com RN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910031"/>
                  </a:ext>
                </a:extLst>
              </a:tr>
              <a:tr h="4266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ACOMPANHAR 100% DOS PACIENTES IDENTIFICADOS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52298"/>
                  </a:ext>
                </a:extLst>
              </a:tr>
              <a:tr h="4266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TREINAR AS EQUIPES EM 100% SEGURANCA DO TRABALHO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720057"/>
                  </a:ext>
                </a:extLst>
              </a:tr>
              <a:tr h="4266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ACOMPANHAR ,IDENTIFICAR EM 100% DOS CASOS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72837"/>
                  </a:ext>
                </a:extLst>
              </a:tr>
              <a:tr h="593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effectLst/>
                          <a:latin typeface="Arial Black" panose="020B0A04020102020204" pitchFamily="34" charset="0"/>
                        </a:rPr>
                        <a:t>DESENVOLVENDO ACOES EM 100% COM OS TRABALHADORES DO MUNICIPIO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34866" marR="34866" marT="34866" marB="348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434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885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F2259576-9DBA-6758-2791-170552114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639029"/>
              </p:ext>
            </p:extLst>
          </p:nvPr>
        </p:nvGraphicFramePr>
        <p:xfrm>
          <a:off x="304801" y="355600"/>
          <a:ext cx="11463867" cy="5834072"/>
        </p:xfrm>
        <a:graphic>
          <a:graphicData uri="http://schemas.openxmlformats.org/drawingml/2006/table">
            <a:tbl>
              <a:tblPr/>
              <a:tblGrid>
                <a:gridCol w="3821289">
                  <a:extLst>
                    <a:ext uri="{9D8B030D-6E8A-4147-A177-3AD203B41FA5}">
                      <a16:colId xmlns:a16="http://schemas.microsoft.com/office/drawing/2014/main" val="2101835479"/>
                    </a:ext>
                  </a:extLst>
                </a:gridCol>
                <a:gridCol w="3821289">
                  <a:extLst>
                    <a:ext uri="{9D8B030D-6E8A-4147-A177-3AD203B41FA5}">
                      <a16:colId xmlns:a16="http://schemas.microsoft.com/office/drawing/2014/main" val="50373277"/>
                    </a:ext>
                  </a:extLst>
                </a:gridCol>
                <a:gridCol w="3821289">
                  <a:extLst>
                    <a:ext uri="{9D8B030D-6E8A-4147-A177-3AD203B41FA5}">
                      <a16:colId xmlns:a16="http://schemas.microsoft.com/office/drawing/2014/main" val="3416416109"/>
                    </a:ext>
                  </a:extLst>
                </a:gridCol>
              </a:tblGrid>
              <a:tr h="858278"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302 - Assistência Hospitalar e Ambulatorial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visitas domiciliares 85% na casas das famílias com RN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17666"/>
                  </a:ext>
                </a:extLst>
              </a:tr>
              <a:tr h="858278"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303 - Suporte Profilático e Terapêutico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dirty="0">
                          <a:effectLst/>
                          <a:latin typeface="Arial Black" panose="020B0A04020102020204" pitchFamily="34" charset="0"/>
                        </a:rPr>
                        <a:t>garantir que todos os usuários tenha 100% atendimento de qualidade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956538"/>
                  </a:ext>
                </a:extLst>
              </a:tr>
              <a:tr h="1194126">
                <a:tc rowSpan="4"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304 - Vigilância Sanitária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DESENVOLVER EM 100% TREINAMENTOS EM SEGURANCA DO TRABALHADOR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013644"/>
                  </a:ext>
                </a:extLst>
              </a:tr>
              <a:tr h="11941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ESTIMANDO ATINGIR EM 100%AS METAS DURANTE OS PROXIMOS ANOS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575586"/>
                  </a:ext>
                </a:extLst>
              </a:tr>
              <a:tr h="8582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DESENVOLVER EM100% TODAS METAS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342831"/>
                  </a:ext>
                </a:extLst>
              </a:tr>
              <a:tr h="8582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>
                          <a:effectLst/>
                          <a:latin typeface="Arial Black" panose="020B0A04020102020204" pitchFamily="34" charset="0"/>
                        </a:rPr>
                        <a:t>TREINAR AS EQUIPES EM 100% SEGURANCA DO TRABALHO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dirty="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69733" marR="69733" marT="69733" marB="697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64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533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95FAE72-3C89-0D70-3396-A8737C9263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696378"/>
              </p:ext>
            </p:extLst>
          </p:nvPr>
        </p:nvGraphicFramePr>
        <p:xfrm>
          <a:off x="287867" y="389467"/>
          <a:ext cx="11311467" cy="5825730"/>
        </p:xfrm>
        <a:graphic>
          <a:graphicData uri="http://schemas.openxmlformats.org/drawingml/2006/table">
            <a:tbl>
              <a:tblPr/>
              <a:tblGrid>
                <a:gridCol w="3770489">
                  <a:extLst>
                    <a:ext uri="{9D8B030D-6E8A-4147-A177-3AD203B41FA5}">
                      <a16:colId xmlns:a16="http://schemas.microsoft.com/office/drawing/2014/main" val="3125990698"/>
                    </a:ext>
                  </a:extLst>
                </a:gridCol>
                <a:gridCol w="3770489">
                  <a:extLst>
                    <a:ext uri="{9D8B030D-6E8A-4147-A177-3AD203B41FA5}">
                      <a16:colId xmlns:a16="http://schemas.microsoft.com/office/drawing/2014/main" val="2959858633"/>
                    </a:ext>
                  </a:extLst>
                </a:gridCol>
                <a:gridCol w="3770489">
                  <a:extLst>
                    <a:ext uri="{9D8B030D-6E8A-4147-A177-3AD203B41FA5}">
                      <a16:colId xmlns:a16="http://schemas.microsoft.com/office/drawing/2014/main" val="3999113302"/>
                    </a:ext>
                  </a:extLst>
                </a:gridCol>
              </a:tblGrid>
              <a:tr h="663049">
                <a:tc rowSpan="8"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305 - Vigilância Epidemiológica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ATENDER 100% DA DEMANDA IDENTIFICADA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57176"/>
                  </a:ext>
                </a:extLst>
              </a:tr>
              <a:tr h="9237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DESENVOLVER EM 100% TREINAMENTOS EM SEGURANCA DO TRABALHADOR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758111"/>
                  </a:ext>
                </a:extLst>
              </a:tr>
              <a:tr h="6630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CUMPRIR TODOS OBJETIVOS EM 100%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676526"/>
                  </a:ext>
                </a:extLst>
              </a:tr>
              <a:tr h="6630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ACOMPANHAR 100% DOS PACIENTES IDENTIFICADOS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928664"/>
                  </a:ext>
                </a:extLst>
              </a:tr>
              <a:tr h="6630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TREINAR AS EQUIPES EM 100% SEGURANCA DO TRABALHO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013556"/>
                  </a:ext>
                </a:extLst>
              </a:tr>
              <a:tr h="6630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DESENVOLVER EM100% TODAS METAS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234892"/>
                  </a:ext>
                </a:extLst>
              </a:tr>
              <a:tr h="6630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ACOMPANHAR ,IDENTIFICAR EM 100% DOS CASOS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989683"/>
                  </a:ext>
                </a:extLst>
              </a:tr>
              <a:tr h="9237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DESENVOLVENDO ACOES EM 100% COM OS TRABALHADORES DO MUNICIPIO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53853" marR="53853" marT="53853" marB="5385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130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143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EBB339E1-2AC1-2C7E-113E-CE7A3DAAA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158366"/>
              </p:ext>
            </p:extLst>
          </p:nvPr>
        </p:nvGraphicFramePr>
        <p:xfrm>
          <a:off x="169333" y="355601"/>
          <a:ext cx="11853335" cy="6299199"/>
        </p:xfrm>
        <a:graphic>
          <a:graphicData uri="http://schemas.openxmlformats.org/drawingml/2006/table">
            <a:tbl>
              <a:tblPr/>
              <a:tblGrid>
                <a:gridCol w="1077576">
                  <a:extLst>
                    <a:ext uri="{9D8B030D-6E8A-4147-A177-3AD203B41FA5}">
                      <a16:colId xmlns:a16="http://schemas.microsoft.com/office/drawing/2014/main" val="3340896150"/>
                    </a:ext>
                  </a:extLst>
                </a:gridCol>
                <a:gridCol w="1077576">
                  <a:extLst>
                    <a:ext uri="{9D8B030D-6E8A-4147-A177-3AD203B41FA5}">
                      <a16:colId xmlns:a16="http://schemas.microsoft.com/office/drawing/2014/main" val="1816516779"/>
                    </a:ext>
                  </a:extLst>
                </a:gridCol>
                <a:gridCol w="1077576">
                  <a:extLst>
                    <a:ext uri="{9D8B030D-6E8A-4147-A177-3AD203B41FA5}">
                      <a16:colId xmlns:a16="http://schemas.microsoft.com/office/drawing/2014/main" val="1446098232"/>
                    </a:ext>
                  </a:extLst>
                </a:gridCol>
                <a:gridCol w="894772">
                  <a:extLst>
                    <a:ext uri="{9D8B030D-6E8A-4147-A177-3AD203B41FA5}">
                      <a16:colId xmlns:a16="http://schemas.microsoft.com/office/drawing/2014/main" val="2020365888"/>
                    </a:ext>
                  </a:extLst>
                </a:gridCol>
                <a:gridCol w="1260379">
                  <a:extLst>
                    <a:ext uri="{9D8B030D-6E8A-4147-A177-3AD203B41FA5}">
                      <a16:colId xmlns:a16="http://schemas.microsoft.com/office/drawing/2014/main" val="4079647458"/>
                    </a:ext>
                  </a:extLst>
                </a:gridCol>
                <a:gridCol w="1077576">
                  <a:extLst>
                    <a:ext uri="{9D8B030D-6E8A-4147-A177-3AD203B41FA5}">
                      <a16:colId xmlns:a16="http://schemas.microsoft.com/office/drawing/2014/main" val="2669679557"/>
                    </a:ext>
                  </a:extLst>
                </a:gridCol>
                <a:gridCol w="1077576">
                  <a:extLst>
                    <a:ext uri="{9D8B030D-6E8A-4147-A177-3AD203B41FA5}">
                      <a16:colId xmlns:a16="http://schemas.microsoft.com/office/drawing/2014/main" val="321838582"/>
                    </a:ext>
                  </a:extLst>
                </a:gridCol>
                <a:gridCol w="1077576">
                  <a:extLst>
                    <a:ext uri="{9D8B030D-6E8A-4147-A177-3AD203B41FA5}">
                      <a16:colId xmlns:a16="http://schemas.microsoft.com/office/drawing/2014/main" val="2479683075"/>
                    </a:ext>
                  </a:extLst>
                </a:gridCol>
                <a:gridCol w="1077576">
                  <a:extLst>
                    <a:ext uri="{9D8B030D-6E8A-4147-A177-3AD203B41FA5}">
                      <a16:colId xmlns:a16="http://schemas.microsoft.com/office/drawing/2014/main" val="2646341772"/>
                    </a:ext>
                  </a:extLst>
                </a:gridCol>
                <a:gridCol w="1077576">
                  <a:extLst>
                    <a:ext uri="{9D8B030D-6E8A-4147-A177-3AD203B41FA5}">
                      <a16:colId xmlns:a16="http://schemas.microsoft.com/office/drawing/2014/main" val="2528088799"/>
                    </a:ext>
                  </a:extLst>
                </a:gridCol>
                <a:gridCol w="1077576">
                  <a:extLst>
                    <a:ext uri="{9D8B030D-6E8A-4147-A177-3AD203B41FA5}">
                      <a16:colId xmlns:a16="http://schemas.microsoft.com/office/drawing/2014/main" val="4087009720"/>
                    </a:ext>
                  </a:extLst>
                </a:gridCol>
              </a:tblGrid>
              <a:tr h="244946">
                <a:tc gridSpan="11"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Demonstrativo da Programação de Despesas com Saúde por Subfunção, Categoria Econômica e Fonte de Recursos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182826"/>
                  </a:ext>
                </a:extLst>
              </a:tr>
              <a:tr h="2279675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Subfunções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Categoria Econômica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Recursos ordinários - Fonte Livre (R$)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Receita de impostos e de transferência de impostos (receita própria - 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Transferências de fundos à Fundo de Recursos do SUS, provenientes do Governo Federal (R$)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Transferências de fundos ao Fundo de Recursos do SUS, provenientes do Governo Estadual (R$)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Transferências de convênios destinados à Saúde (R$)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Operações de Crédito vinculadas à Saúde (R$)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Royalties do petróleo destinados à Saúde (R$)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Outros recursos destinados à Saúde (R$)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Total(R$)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428553"/>
                  </a:ext>
                </a:extLst>
              </a:tr>
              <a:tr h="244946">
                <a:tc rowSpan="2"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0 - Informações Complementares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Corrente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931290"/>
                  </a:ext>
                </a:extLst>
              </a:tr>
              <a:tr h="7830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Capital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781436"/>
                  </a:ext>
                </a:extLst>
              </a:tr>
              <a:tr h="424854">
                <a:tc rowSpan="2"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122 - Administração Geral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Corrente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128.000,00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128.000,00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464847"/>
                  </a:ext>
                </a:extLst>
              </a:tr>
              <a:tr h="313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Capital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62081"/>
                  </a:ext>
                </a:extLst>
              </a:tr>
              <a:tr h="424854">
                <a:tc rowSpan="2"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301 - Atenção Básica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Corrente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9.117.300,00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3.890.400,00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255.200,00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13.262.900,00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613900"/>
                  </a:ext>
                </a:extLst>
              </a:tr>
              <a:tr h="4002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Capital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10.500,00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5.000,00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47.100,00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62.600,00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910569"/>
                  </a:ext>
                </a:extLst>
              </a:tr>
              <a:tr h="1183343">
                <a:tc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302 - Assistência Hospitalar e Ambulatorial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Corrente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dirty="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30302" marR="30302" marT="30302" marB="303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969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656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F858F183-6CA7-2A58-EBF2-9CBE769FA98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601743" y="-662549"/>
            <a:ext cx="58172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Espaço Reservado para Conteúdo 10">
            <a:extLst>
              <a:ext uri="{FF2B5EF4-FFF2-40B4-BE49-F238E27FC236}">
                <a16:creationId xmlns:a16="http://schemas.microsoft.com/office/drawing/2014/main" id="{F1DDD51B-2899-1C0F-C0EF-39C9D598A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460900"/>
              </p:ext>
            </p:extLst>
          </p:nvPr>
        </p:nvGraphicFramePr>
        <p:xfrm>
          <a:off x="372535" y="575733"/>
          <a:ext cx="11379203" cy="5943599"/>
        </p:xfrm>
        <a:graphic>
          <a:graphicData uri="http://schemas.openxmlformats.org/drawingml/2006/table">
            <a:tbl>
              <a:tblPr/>
              <a:tblGrid>
                <a:gridCol w="1034473">
                  <a:extLst>
                    <a:ext uri="{9D8B030D-6E8A-4147-A177-3AD203B41FA5}">
                      <a16:colId xmlns:a16="http://schemas.microsoft.com/office/drawing/2014/main" val="4115378564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159192494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3720315530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686207640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1835292662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424421078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3941899440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3311922248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3736381143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928526225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3680044468"/>
                    </a:ext>
                  </a:extLst>
                </a:gridCol>
              </a:tblGrid>
              <a:tr h="424543">
                <a:tc rowSpan="2"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303 - Suporte Profilático e Terapêutico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Corrente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886823"/>
                  </a:ext>
                </a:extLst>
              </a:tr>
              <a:tr h="136460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Capital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36141"/>
                  </a:ext>
                </a:extLst>
              </a:tr>
              <a:tr h="697463">
                <a:tc rowSpan="2"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304 - Vigilância Sanitária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Corrente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390.000,00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43.000,00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433.000,00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352074"/>
                  </a:ext>
                </a:extLst>
              </a:tr>
              <a:tr h="6974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Capital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37.000,00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37.000,00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94881"/>
                  </a:ext>
                </a:extLst>
              </a:tr>
              <a:tr h="697463">
                <a:tc rowSpan="2"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305 - Vigilância Epidemiológica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Corrente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265.000,00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158.000,00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22.000,00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445.000,00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286515"/>
                  </a:ext>
                </a:extLst>
              </a:tr>
              <a:tr h="8187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Capital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10.000,00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005763"/>
                  </a:ext>
                </a:extLst>
              </a:tr>
              <a:tr h="424543">
                <a:tc rowSpan="2"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306 - Alimentação e Nutrição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Corrente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816872"/>
                  </a:ext>
                </a:extLst>
              </a:tr>
              <a:tr h="8187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Capital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>
                          <a:effectLst/>
                          <a:latin typeface="Arial Black" panose="020B0A04020102020204" pitchFamily="34" charset="0"/>
                        </a:rPr>
                        <a:t>N/A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 dirty="0">
                          <a:effectLst/>
                          <a:latin typeface="Arial Black" panose="020B0A04020102020204" pitchFamily="34" charset="0"/>
                        </a:rPr>
                        <a:t>0,00</a:t>
                      </a:r>
                    </a:p>
                  </a:txBody>
                  <a:tcPr marL="55502" marR="55502" marT="55502" marB="5550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306983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6B38C01A-C3DA-B897-36FD-CC244C586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726925" y="-323165"/>
            <a:ext cx="175414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8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rases sobre saúde que promovem o bem-estar - Pensador">
            <a:extLst>
              <a:ext uri="{FF2B5EF4-FFF2-40B4-BE49-F238E27FC236}">
                <a16:creationId xmlns:a16="http://schemas.microsoft.com/office/drawing/2014/main" id="{5978F929-595F-2046-644F-C8862738C1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67" y="321733"/>
            <a:ext cx="10651066" cy="585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870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C52E2-C3BD-66DA-1F34-258C1A39A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267" y="365125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latin typeface="Arial Black" panose="020B0A04020102020204" pitchFamily="34" charset="0"/>
              </a:rPr>
              <a:t>APRESENTAÇÃO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8F4857-BCCD-7665-6A41-243E7432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133" y="1278678"/>
            <a:ext cx="10515600" cy="507873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9600" b="1" dirty="0"/>
              <a:t>A Programação Anual de Saúde (PAS) é o instrumento de gestão que anualiza as intenções expressas nas metas do Plano Municipal de Saúde (PMS). Em seus demonstrativos fica evidenciada a forma de alocação dos recursos orçamentários que deverão custear as políticas sob gestão do Ministério da Saúde (MS). A lógica do planejamento do Sistema Único de Saúde (SUS) segue alguns preceitos como a descentralização de atribuições e responsabilidade compartilhada entre os entes federados; a ênfase na qualidade do monitoramento e avaliação, bem como na integração com a gestão do SUS; a construção do planejamento ascendente e integrado, do nível local até o federal, orientado por problemas e necessidades de saúde para a construção das diretrizes, objetivos e metas; compatibilização entre os instrumentos de planejamento do SUS (PNS e respectivas Programações Anuais, Relatórios Quadrimestrais e de Gestão) e os instrumentos de planejamento e orçamento de governo (PPA, LDO e LOA), em cada esfera de gestão; transparência e incentivo à participação dos usuários do sistema por meio do controle social; elaboração do planejamento de modo integrado, bem como orientado pelas necessidades de saúde da população em cada região. O processo de planejamento é cíclico, conforme representado nas suas peças, quais sejam, o PNS, as respectivas Programações Anuais e os Relatórios Quadrimestrais e de Gestão, que se sucedem e se inter-relacionam para demonstrar a operacionalização integrada, solidária e sistêmica </a:t>
            </a:r>
            <a:r>
              <a:rPr lang="pt-BR" b="1" dirty="0"/>
              <a:t>do SUS. </a:t>
            </a:r>
          </a:p>
        </p:txBody>
      </p:sp>
    </p:spTree>
    <p:extLst>
      <p:ext uri="{BB962C8B-B14F-4D97-AF65-F5344CB8AC3E}">
        <p14:creationId xmlns:p14="http://schemas.microsoft.com/office/powerpoint/2010/main" val="280778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AD553-8202-6293-ED58-A2C990DA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2" y="365125"/>
            <a:ext cx="11870267" cy="2411942"/>
          </a:xfrm>
        </p:spPr>
        <p:txBody>
          <a:bodyPr>
            <a:normAutofit fontScale="90000"/>
          </a:bodyPr>
          <a:lstStyle/>
          <a:p>
            <a:r>
              <a:rPr lang="pt-BR" sz="4000" b="1" dirty="0"/>
              <a:t>QUADROS DIRETRIZES E OBJETIVOS</a:t>
            </a:r>
            <a:br>
              <a:rPr lang="pt-BR" sz="4000" dirty="0"/>
            </a:br>
            <a:r>
              <a:rPr lang="pt-BR" sz="4000" dirty="0"/>
              <a:t>DIRETRIZ 1 - </a:t>
            </a:r>
            <a:r>
              <a:rPr lang="pt-BR" sz="4000" b="1" i="0" dirty="0">
                <a:solidFill>
                  <a:srgbClr val="000000"/>
                </a:solidFill>
                <a:effectLst/>
                <a:latin typeface="Helvetica Neue"/>
              </a:rPr>
              <a:t>Fortalecimento das ações da Atenção Primária em Saúde</a:t>
            </a:r>
            <a:br>
              <a:rPr lang="pt-BR" sz="4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pt-BR" sz="4000" b="1" i="0" dirty="0">
                <a:solidFill>
                  <a:srgbClr val="000000"/>
                </a:solidFill>
                <a:effectLst/>
                <a:latin typeface="Helvetica Neue"/>
              </a:rPr>
              <a:t>1.1OBJETIVO: </a:t>
            </a:r>
            <a:r>
              <a:rPr lang="pt-BR" sz="4000" b="0" i="0" dirty="0">
                <a:solidFill>
                  <a:srgbClr val="333333"/>
                </a:solidFill>
                <a:effectLst/>
                <a:latin typeface="Helvetica Neue"/>
              </a:rPr>
              <a:t>Garantia de atendimento de qualidade a todos os pacientes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;</a:t>
            </a:r>
            <a:br>
              <a:rPr lang="pt-BR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81D7C1A-6A48-06BC-D971-A49FB92B6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694284"/>
              </p:ext>
            </p:extLst>
          </p:nvPr>
        </p:nvGraphicFramePr>
        <p:xfrm>
          <a:off x="321732" y="2717608"/>
          <a:ext cx="11717865" cy="3866072"/>
        </p:xfrm>
        <a:graphic>
          <a:graphicData uri="http://schemas.openxmlformats.org/drawingml/2006/table">
            <a:tbl>
              <a:tblPr/>
              <a:tblGrid>
                <a:gridCol w="1301985">
                  <a:extLst>
                    <a:ext uri="{9D8B030D-6E8A-4147-A177-3AD203B41FA5}">
                      <a16:colId xmlns:a16="http://schemas.microsoft.com/office/drawing/2014/main" val="3175547019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059943612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1149987672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631567418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1857140259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182547645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410671005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093364649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30535124"/>
                    </a:ext>
                  </a:extLst>
                </a:gridCol>
              </a:tblGrid>
              <a:tr h="37187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Nº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Descrição da Meta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Indicador para monitoramento e avaliação da meta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Indicador (Linha-Base)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Meta Prevista 2025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Meta Plano(2022-2025)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Unidade de Medida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69134"/>
                  </a:ext>
                </a:extLst>
              </a:tr>
              <a:tr h="12022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Valor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Unidade de Medida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275431"/>
                  </a:ext>
                </a:extLst>
              </a:tr>
              <a:tr h="2054961"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</a:rPr>
                        <a:t>1.1.1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</a:rPr>
                        <a:t>garantir que todos os usuários tenha 100% atendimento de qualidade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</a:rPr>
                        <a:t>100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effectLst/>
                        </a:rPr>
                        <a:t>100,00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2022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Percentual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100,00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100,00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effectLst/>
                        </a:rPr>
                        <a:t>Percentual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601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114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EE9E1D7-7638-C707-F39B-DE886108E6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029912"/>
              </p:ext>
            </p:extLst>
          </p:nvPr>
        </p:nvGraphicFramePr>
        <p:xfrm>
          <a:off x="355600" y="338667"/>
          <a:ext cx="11497732" cy="6097139"/>
        </p:xfrm>
        <a:graphic>
          <a:graphicData uri="http://schemas.openxmlformats.org/drawingml/2006/table">
            <a:tbl>
              <a:tblPr/>
              <a:tblGrid>
                <a:gridCol w="11497732">
                  <a:extLst>
                    <a:ext uri="{9D8B030D-6E8A-4147-A177-3AD203B41FA5}">
                      <a16:colId xmlns:a16="http://schemas.microsoft.com/office/drawing/2014/main" val="2061206009"/>
                    </a:ext>
                  </a:extLst>
                </a:gridCol>
              </a:tblGrid>
              <a:tr h="477989">
                <a:tc>
                  <a:txBody>
                    <a:bodyPr/>
                    <a:lstStyle/>
                    <a:p>
                      <a:pPr fontAlgn="t"/>
                      <a:r>
                        <a:rPr lang="pt-BR" sz="2000">
                          <a:effectLst/>
                          <a:latin typeface="Arial Black" panose="020B0A04020102020204" pitchFamily="34" charset="0"/>
                        </a:rPr>
                        <a:t>Ação Nº 1 - Fortalecer a linha de cuidado em saúde bucal;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635601"/>
                  </a:ext>
                </a:extLst>
              </a:tr>
              <a:tr h="785268">
                <a:tc>
                  <a:txBody>
                    <a:bodyPr/>
                    <a:lstStyle/>
                    <a:p>
                      <a:pPr fontAlgn="t"/>
                      <a:r>
                        <a:rPr lang="pt-BR" sz="2000" dirty="0">
                          <a:effectLst/>
                          <a:latin typeface="Arial Black" panose="020B0A04020102020204" pitchFamily="34" charset="0"/>
                        </a:rPr>
                        <a:t>Ação Nº 2 - Ampliar o acesso das mulheres às ações de prevenção e diagnóstico precoce do câncer de mama e colo de útero;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04925"/>
                  </a:ext>
                </a:extLst>
              </a:tr>
              <a:tr h="477989">
                <a:tc>
                  <a:txBody>
                    <a:bodyPr/>
                    <a:lstStyle/>
                    <a:p>
                      <a:pPr fontAlgn="t"/>
                      <a:r>
                        <a:rPr lang="pt-BR" sz="2000">
                          <a:effectLst/>
                          <a:latin typeface="Arial Black" panose="020B0A04020102020204" pitchFamily="34" charset="0"/>
                        </a:rPr>
                        <a:t>Ação Nº 3 - Implementar a linha de cuidado à pessoa com deficiência;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228870"/>
                  </a:ext>
                </a:extLst>
              </a:tr>
              <a:tr h="785268">
                <a:tc>
                  <a:txBody>
                    <a:bodyPr/>
                    <a:lstStyle/>
                    <a:p>
                      <a:pPr fontAlgn="t"/>
                      <a:r>
                        <a:rPr lang="pt-BR" sz="2000">
                          <a:effectLst/>
                          <a:latin typeface="Arial Black" panose="020B0A04020102020204" pitchFamily="34" charset="0"/>
                        </a:rPr>
                        <a:t>Ação Nº 4 - Proporcionar acesso e assistência qualificada em tempo oportuno às pessoas em situação de urgência em todo o território do municipio;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59621"/>
                  </a:ext>
                </a:extLst>
              </a:tr>
              <a:tr h="477989">
                <a:tc>
                  <a:txBody>
                    <a:bodyPr/>
                    <a:lstStyle/>
                    <a:p>
                      <a:pPr fontAlgn="t"/>
                      <a:r>
                        <a:rPr lang="pt-BR" sz="2000">
                          <a:effectLst/>
                          <a:latin typeface="Arial Black" panose="020B0A04020102020204" pitchFamily="34" charset="0"/>
                        </a:rPr>
                        <a:t>Ação Nº 5 - Fortalecer a assistência farmacêutica no municipio;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2366"/>
                  </a:ext>
                </a:extLst>
              </a:tr>
              <a:tr h="785268">
                <a:tc>
                  <a:txBody>
                    <a:bodyPr/>
                    <a:lstStyle/>
                    <a:p>
                      <a:pPr fontAlgn="t"/>
                      <a:r>
                        <a:rPr lang="pt-BR" sz="2000">
                          <a:effectLst/>
                          <a:latin typeface="Arial Black" panose="020B0A04020102020204" pitchFamily="34" charset="0"/>
                        </a:rPr>
                        <a:t>Ação Nº 6 - Promover o cuidado integral e humanizado às pessoas em situação de violência, com foco na atenção, promoção e cuidado em saúde;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528479"/>
                  </a:ext>
                </a:extLst>
              </a:tr>
              <a:tr h="477989">
                <a:tc>
                  <a:txBody>
                    <a:bodyPr/>
                    <a:lstStyle/>
                    <a:p>
                      <a:pPr fontAlgn="t"/>
                      <a:r>
                        <a:rPr lang="pt-BR" sz="2000">
                          <a:effectLst/>
                          <a:latin typeface="Arial Black" panose="020B0A04020102020204" pitchFamily="34" charset="0"/>
                        </a:rPr>
                        <a:t>Ação Nº 7 - Garantir o acesso da população em tempo oportuno aos serviços de saúde;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225674"/>
                  </a:ext>
                </a:extLst>
              </a:tr>
              <a:tr h="785268">
                <a:tc>
                  <a:txBody>
                    <a:bodyPr/>
                    <a:lstStyle/>
                    <a:p>
                      <a:pPr fontAlgn="t"/>
                      <a:r>
                        <a:rPr lang="pt-BR" sz="2000">
                          <a:effectLst/>
                          <a:latin typeface="Arial Black" panose="020B0A04020102020204" pitchFamily="34" charset="0"/>
                        </a:rPr>
                        <a:t>Ação Nº 8 - Trabalhar com agenda programática com população: criança, gestante, hipertenso, diabético, saúde mental e idoso de cada território;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273513"/>
                  </a:ext>
                </a:extLst>
              </a:tr>
              <a:tr h="785268">
                <a:tc>
                  <a:txBody>
                    <a:bodyPr/>
                    <a:lstStyle/>
                    <a:p>
                      <a:pPr fontAlgn="t"/>
                      <a:r>
                        <a:rPr lang="pt-BR" sz="2000" dirty="0">
                          <a:effectLst/>
                          <a:latin typeface="Arial Black" panose="020B0A04020102020204" pitchFamily="34" charset="0"/>
                        </a:rPr>
                        <a:t>Ação Nº 9 - Fortalecer a atenção primária à saúde como coordenadora do cuidado e ordenadora da rede de atenção à saúde.</a:t>
                      </a:r>
                    </a:p>
                  </a:txBody>
                  <a:tcPr marL="63616" marR="63616" marT="63616" marB="6361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31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72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7883A-CF06-81A2-BED5-68848AF8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00000"/>
                </a:solidFill>
                <a:effectLst/>
                <a:latin typeface="Helvetica Neue"/>
              </a:rPr>
              <a:t>DIRETRIZ Nº 2 - Atenção a Saúde da Mulher e da Criança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3E6F26-83E5-9BB4-BD03-4CEE3CBFE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825625"/>
            <a:ext cx="10845800" cy="1603375"/>
          </a:xfrm>
        </p:spPr>
        <p:txBody>
          <a:bodyPr/>
          <a:lstStyle/>
          <a:p>
            <a:r>
              <a:rPr lang="pt-BR" b="1" i="0" dirty="0">
                <a:solidFill>
                  <a:srgbClr val="333333"/>
                </a:solidFill>
                <a:effectLst/>
                <a:latin typeface="Helvetica Neue"/>
              </a:rPr>
              <a:t>OBJETIVO Nº 2.1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 - Visitas domiciliares a Puérperas e Recém-Nascidos;100% de mulheres vinculadas ao local de ocorrência do parto, durante acompanhamento pré-natal;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C6330C8-8056-BF4A-8579-B2AE67E11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74542"/>
              </p:ext>
            </p:extLst>
          </p:nvPr>
        </p:nvGraphicFramePr>
        <p:xfrm>
          <a:off x="241302" y="3121257"/>
          <a:ext cx="11709396" cy="3591752"/>
        </p:xfrm>
        <a:graphic>
          <a:graphicData uri="http://schemas.openxmlformats.org/drawingml/2006/table">
            <a:tbl>
              <a:tblPr/>
              <a:tblGrid>
                <a:gridCol w="1301044">
                  <a:extLst>
                    <a:ext uri="{9D8B030D-6E8A-4147-A177-3AD203B41FA5}">
                      <a16:colId xmlns:a16="http://schemas.microsoft.com/office/drawing/2014/main" val="2271326964"/>
                    </a:ext>
                  </a:extLst>
                </a:gridCol>
                <a:gridCol w="1301044">
                  <a:extLst>
                    <a:ext uri="{9D8B030D-6E8A-4147-A177-3AD203B41FA5}">
                      <a16:colId xmlns:a16="http://schemas.microsoft.com/office/drawing/2014/main" val="290811412"/>
                    </a:ext>
                  </a:extLst>
                </a:gridCol>
                <a:gridCol w="1301044">
                  <a:extLst>
                    <a:ext uri="{9D8B030D-6E8A-4147-A177-3AD203B41FA5}">
                      <a16:colId xmlns:a16="http://schemas.microsoft.com/office/drawing/2014/main" val="2572927299"/>
                    </a:ext>
                  </a:extLst>
                </a:gridCol>
                <a:gridCol w="1301044">
                  <a:extLst>
                    <a:ext uri="{9D8B030D-6E8A-4147-A177-3AD203B41FA5}">
                      <a16:colId xmlns:a16="http://schemas.microsoft.com/office/drawing/2014/main" val="1772551750"/>
                    </a:ext>
                  </a:extLst>
                </a:gridCol>
                <a:gridCol w="1301044">
                  <a:extLst>
                    <a:ext uri="{9D8B030D-6E8A-4147-A177-3AD203B41FA5}">
                      <a16:colId xmlns:a16="http://schemas.microsoft.com/office/drawing/2014/main" val="2230414363"/>
                    </a:ext>
                  </a:extLst>
                </a:gridCol>
                <a:gridCol w="1301044">
                  <a:extLst>
                    <a:ext uri="{9D8B030D-6E8A-4147-A177-3AD203B41FA5}">
                      <a16:colId xmlns:a16="http://schemas.microsoft.com/office/drawing/2014/main" val="1102327326"/>
                    </a:ext>
                  </a:extLst>
                </a:gridCol>
                <a:gridCol w="1301044">
                  <a:extLst>
                    <a:ext uri="{9D8B030D-6E8A-4147-A177-3AD203B41FA5}">
                      <a16:colId xmlns:a16="http://schemas.microsoft.com/office/drawing/2014/main" val="2226784293"/>
                    </a:ext>
                  </a:extLst>
                </a:gridCol>
                <a:gridCol w="1301044">
                  <a:extLst>
                    <a:ext uri="{9D8B030D-6E8A-4147-A177-3AD203B41FA5}">
                      <a16:colId xmlns:a16="http://schemas.microsoft.com/office/drawing/2014/main" val="671761874"/>
                    </a:ext>
                  </a:extLst>
                </a:gridCol>
                <a:gridCol w="1301044">
                  <a:extLst>
                    <a:ext uri="{9D8B030D-6E8A-4147-A177-3AD203B41FA5}">
                      <a16:colId xmlns:a16="http://schemas.microsoft.com/office/drawing/2014/main" val="3963989257"/>
                    </a:ext>
                  </a:extLst>
                </a:gridCol>
              </a:tblGrid>
              <a:tr h="41987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Nº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Descrição da Meta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Indicador para monitoramento e avaliação da meta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Indicador (Linha-Base)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Meta Prevista 2025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Meta Plano(2022-2025)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Unidade de Medida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209119"/>
                  </a:ext>
                </a:extLst>
              </a:tr>
              <a:tr h="134959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Valor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</a:rPr>
                        <a:t>Unidade de Medida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24150"/>
                  </a:ext>
                </a:extLst>
              </a:tr>
              <a:tr h="1769470"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</a:rPr>
                        <a:t>2.1.1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</a:rPr>
                        <a:t>visitas domiciliares 85% na casas das famílias com RN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</a:rPr>
                        <a:t>Número de casos novos de aids em menores de 5 anos.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-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2022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Percentual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100,00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</a:rPr>
                        <a:t>85,00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effectLst/>
                        </a:rPr>
                        <a:t>Percentual</a:t>
                      </a:r>
                    </a:p>
                  </a:txBody>
                  <a:tcPr marL="74978" marR="74978" marT="74978" marB="7497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32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73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8463F9-B7C5-ED1E-F62F-A9C701744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44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Ação Nº 1 - Qualificar e ampliar a linha de cuidado à saúde da mulher e atenção materno-infantil.</a:t>
            </a:r>
            <a:endParaRPr lang="pt-BR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217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50F11-9F8D-1399-0FB1-DD7066AC5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00000"/>
                </a:solidFill>
                <a:effectLst/>
                <a:latin typeface="Helvetica Neue"/>
              </a:rPr>
              <a:t>DIRETRIZ Nº 3 -  Fortalecimento das ações de Vigilância em Saúde.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3AFAE6-5422-F576-E942-AECF34896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pt-BR" b="1" i="0" dirty="0">
                <a:solidFill>
                  <a:srgbClr val="333333"/>
                </a:solidFill>
                <a:effectLst/>
                <a:latin typeface="Helvetica Neue"/>
              </a:rPr>
              <a:t>OBJETIVO Nº 3.1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 - Garantir que os casos novos de tuberculose sejam examinados pelas unidades básicas e especializados em saúde;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7D10305-E32F-A151-BDD4-78302E30A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788360"/>
              </p:ext>
            </p:extLst>
          </p:nvPr>
        </p:nvGraphicFramePr>
        <p:xfrm>
          <a:off x="152400" y="3151188"/>
          <a:ext cx="11717865" cy="8140444"/>
        </p:xfrm>
        <a:graphic>
          <a:graphicData uri="http://schemas.openxmlformats.org/drawingml/2006/table">
            <a:tbl>
              <a:tblPr/>
              <a:tblGrid>
                <a:gridCol w="1301985">
                  <a:extLst>
                    <a:ext uri="{9D8B030D-6E8A-4147-A177-3AD203B41FA5}">
                      <a16:colId xmlns:a16="http://schemas.microsoft.com/office/drawing/2014/main" val="2137308098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722468305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1695674676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435877331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827836584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966261098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609522905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724307989"/>
                    </a:ext>
                  </a:extLst>
                </a:gridCol>
                <a:gridCol w="1301985">
                  <a:extLst>
                    <a:ext uri="{9D8B030D-6E8A-4147-A177-3AD203B41FA5}">
                      <a16:colId xmlns:a16="http://schemas.microsoft.com/office/drawing/2014/main" val="2087015271"/>
                    </a:ext>
                  </a:extLst>
                </a:gridCol>
              </a:tblGrid>
              <a:tr h="19979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Nº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Descrição da Meta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para monitoramento e avaliação da meta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Indicador (Linha-Base)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Prevista 2025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Meta Plano(2022-2025)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89694"/>
                  </a:ext>
                </a:extLst>
              </a:tr>
              <a:tr h="6397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Valor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Ano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Unidade de Medida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442802"/>
                  </a:ext>
                </a:extLst>
              </a:tr>
              <a:tr h="2502139"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  <a:latin typeface="Arial Black" panose="020B0A04020102020204" pitchFamily="34" charset="0"/>
                        </a:rPr>
                        <a:t>3.1.1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  <a:latin typeface="Arial Black" panose="020B0A04020102020204" pitchFamily="34" charset="0"/>
                        </a:rPr>
                        <a:t>ATENDER 100% DA DEMANDA IDENTIFICADA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800">
                          <a:effectLst/>
                          <a:latin typeface="Arial Black" panose="020B0A04020102020204" pitchFamily="34" charset="0"/>
                        </a:rPr>
                        <a:t>Mortalidade prematura (de 30 a 69 anos) pelo conjunto das 4 principais DCNT (doenças do aparelho circulatório, câncer, diabetes e doenças respiratórias crônicas)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effectLst/>
                          <a:latin typeface="Arial Black" panose="020B0A04020102020204" pitchFamily="34" charset="0"/>
                        </a:rPr>
                        <a:t>100,00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dirty="0">
                          <a:effectLst/>
                          <a:latin typeface="Arial Black" panose="020B0A04020102020204" pitchFamily="34" charset="0"/>
                        </a:rPr>
                        <a:t>Percentual</a:t>
                      </a:r>
                    </a:p>
                  </a:txBody>
                  <a:tcPr marL="46291" marR="46291" marT="46291" marB="4629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306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14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30C968-6579-7D43-19FE-D6E48D0A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40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Ação Nº 1 - Realizar busca ativa de pacientes com tosse há mais de quinze dias.</a:t>
            </a:r>
            <a:endParaRPr lang="pt-B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70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2529</Words>
  <Application>Microsoft Office PowerPoint</Application>
  <PresentationFormat>Widescreen</PresentationFormat>
  <Paragraphs>489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Helvetica Neue</vt:lpstr>
      <vt:lpstr>Tema do Office</vt:lpstr>
      <vt:lpstr>PROGRAMAÇÃO ANUAL DE SAÚDE (PAS) 2025</vt:lpstr>
      <vt:lpstr>COMISSÃO DE ELABORAÇÃO</vt:lpstr>
      <vt:lpstr>APRESENTAÇÃO</vt:lpstr>
      <vt:lpstr>QUADROS DIRETRIZES E OBJETIVOS DIRETRIZ 1 - Fortalecimento das ações da Atenção Primária em Saúde 1.1OBJETIVO: Garantia de atendimento de qualidade a todos os pacientes; </vt:lpstr>
      <vt:lpstr>Apresentação do PowerPoint</vt:lpstr>
      <vt:lpstr>DIRETRIZ Nº 2 - Atenção a Saúde da Mulher e da Criança</vt:lpstr>
      <vt:lpstr>Apresentação do PowerPoint</vt:lpstr>
      <vt:lpstr>DIRETRIZ Nº 3 -  Fortalecimento das ações de Vigilância em Saúde.</vt:lpstr>
      <vt:lpstr>Apresentação do PowerPoint</vt:lpstr>
      <vt:lpstr>OBJETIVO Nº 3.2 - ACOMPANHAR OS PACIENTES COM TUBERCULOSE ,E FAZER BUSCA ATIVA PARA PREVENIR E IDENTIFICAR NOVOS POSSÍVEIS PACIENTES</vt:lpstr>
      <vt:lpstr>Apresentação do PowerPoint</vt:lpstr>
      <vt:lpstr>OBJETIVO Nº 3.3 - GARANTIR TODA A ASSISTÊNCIA AOS PACIENTES IDENTIFICADOS</vt:lpstr>
      <vt:lpstr>Apresentação do PowerPoint</vt:lpstr>
      <vt:lpstr>DIRETRIZ Nº 4 -  Implantação da Rede de Atenção a Saúde da Pessoa Idosa</vt:lpstr>
      <vt:lpstr>Apresentação do PowerPoint</vt:lpstr>
      <vt:lpstr>DIRETRIZ Nº 5 - Saúde do Trabalhador</vt:lpstr>
      <vt:lpstr>Apresentação do PowerPoint</vt:lpstr>
      <vt:lpstr>OBJETIVO Nº 5.2 - VISANDO NO NO MUNICÍPIO A SEGURANÇA DOS TRABALHADORES EVITANDO ACIDENTE DE TRABALHO 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WK-Saude</dc:creator>
  <cp:lastModifiedBy>WK-Saude</cp:lastModifiedBy>
  <cp:revision>5</cp:revision>
  <dcterms:created xsi:type="dcterms:W3CDTF">2025-03-26T12:02:37Z</dcterms:created>
  <dcterms:modified xsi:type="dcterms:W3CDTF">2025-03-26T12:28:18Z</dcterms:modified>
</cp:coreProperties>
</file>