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0" r:id="rId1"/>
  </p:sldMasterIdLst>
  <p:notesMasterIdLst>
    <p:notesMasterId r:id="rId21"/>
  </p:notesMasterIdLst>
  <p:handoutMasterIdLst>
    <p:handoutMasterId r:id="rId22"/>
  </p:handoutMasterIdLst>
  <p:sldIdLst>
    <p:sldId id="256" r:id="rId2"/>
    <p:sldId id="290" r:id="rId3"/>
    <p:sldId id="294" r:id="rId4"/>
    <p:sldId id="291" r:id="rId5"/>
    <p:sldId id="301" r:id="rId6"/>
    <p:sldId id="314" r:id="rId7"/>
    <p:sldId id="315" r:id="rId8"/>
    <p:sldId id="308" r:id="rId9"/>
    <p:sldId id="312" r:id="rId10"/>
    <p:sldId id="316" r:id="rId11"/>
    <p:sldId id="309" r:id="rId12"/>
    <p:sldId id="317" r:id="rId13"/>
    <p:sldId id="313" r:id="rId14"/>
    <p:sldId id="296" r:id="rId15"/>
    <p:sldId id="297" r:id="rId16"/>
    <p:sldId id="299" r:id="rId17"/>
    <p:sldId id="318" r:id="rId18"/>
    <p:sldId id="310" r:id="rId19"/>
    <p:sldId id="281" r:id="rId20"/>
  </p:sldIdLst>
  <p:sldSz cx="9144000" cy="6858000" type="screen4x3"/>
  <p:notesSz cx="7008813" cy="9294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IANA" initials="M" lastIdx="2" clrIdx="0">
    <p:extLst>
      <p:ext uri="{19B8F6BF-5375-455C-9EA6-DF929625EA0E}">
        <p15:presenceInfo xmlns:p15="http://schemas.microsoft.com/office/powerpoint/2012/main" userId="MARIAN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CE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85037" autoAdjust="0"/>
  </p:normalViewPr>
  <p:slideViewPr>
    <p:cSldViewPr>
      <p:cViewPr varScale="1">
        <p:scale>
          <a:sx n="77" d="100"/>
          <a:sy n="77" d="100"/>
        </p:scale>
        <p:origin x="139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2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152" cy="466355"/>
          </a:xfrm>
          <a:prstGeom prst="rect">
            <a:avLst/>
          </a:prstGeom>
        </p:spPr>
        <p:txBody>
          <a:bodyPr vert="horz" lIns="93159" tIns="46580" rIns="93159" bIns="4658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970039" y="0"/>
            <a:ext cx="3037152" cy="466355"/>
          </a:xfrm>
          <a:prstGeom prst="rect">
            <a:avLst/>
          </a:prstGeom>
        </p:spPr>
        <p:txBody>
          <a:bodyPr vert="horz" lIns="93159" tIns="46580" rIns="93159" bIns="46580" rtlCol="0"/>
          <a:lstStyle>
            <a:lvl1pPr algn="r">
              <a:defRPr sz="1200"/>
            </a:lvl1pPr>
          </a:lstStyle>
          <a:p>
            <a:fld id="{2A1AF161-0849-40EB-948E-453A7289DA9A}" type="datetimeFigureOut">
              <a:rPr lang="pt-BR" smtClean="0"/>
              <a:t>29/09/2025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828460"/>
            <a:ext cx="3037152" cy="466354"/>
          </a:xfrm>
          <a:prstGeom prst="rect">
            <a:avLst/>
          </a:prstGeom>
        </p:spPr>
        <p:txBody>
          <a:bodyPr vert="horz" lIns="93159" tIns="46580" rIns="93159" bIns="46580" rtlCol="0" anchor="b"/>
          <a:lstStyle>
            <a:lvl1pPr algn="l">
              <a:defRPr sz="1200"/>
            </a:lvl1pPr>
          </a:lstStyle>
          <a:p>
            <a:r>
              <a:rPr lang="pt-BR"/>
              <a:t>1°Quadrimestre -  2023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970039" y="8828460"/>
            <a:ext cx="3037152" cy="466354"/>
          </a:xfrm>
          <a:prstGeom prst="rect">
            <a:avLst/>
          </a:prstGeom>
        </p:spPr>
        <p:txBody>
          <a:bodyPr vert="horz" lIns="93159" tIns="46580" rIns="93159" bIns="46580" rtlCol="0" anchor="b"/>
          <a:lstStyle>
            <a:lvl1pPr algn="r">
              <a:defRPr sz="1200"/>
            </a:lvl1pPr>
          </a:lstStyle>
          <a:p>
            <a:fld id="{1DD451F1-B5F2-4EAB-B4AB-32F14E04B6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325036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152" cy="464741"/>
          </a:xfrm>
          <a:prstGeom prst="rect">
            <a:avLst/>
          </a:prstGeom>
        </p:spPr>
        <p:txBody>
          <a:bodyPr vert="horz" lIns="93159" tIns="46580" rIns="93159" bIns="4658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970039" y="0"/>
            <a:ext cx="3037152" cy="464741"/>
          </a:xfrm>
          <a:prstGeom prst="rect">
            <a:avLst/>
          </a:prstGeom>
        </p:spPr>
        <p:txBody>
          <a:bodyPr vert="horz" lIns="93159" tIns="46580" rIns="93159" bIns="46580" rtlCol="0"/>
          <a:lstStyle>
            <a:lvl1pPr algn="r">
              <a:defRPr sz="1200"/>
            </a:lvl1pPr>
          </a:lstStyle>
          <a:p>
            <a:fld id="{14631357-47F2-4629-A460-C433B010D0A8}" type="datetimeFigureOut">
              <a:rPr lang="pt-BR" smtClean="0"/>
              <a:t>29/09/2025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696913"/>
            <a:ext cx="4649787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9" tIns="46580" rIns="93159" bIns="4658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00882" y="4415036"/>
            <a:ext cx="5607050" cy="4182666"/>
          </a:xfrm>
          <a:prstGeom prst="rect">
            <a:avLst/>
          </a:prstGeom>
        </p:spPr>
        <p:txBody>
          <a:bodyPr vert="horz" lIns="93159" tIns="46580" rIns="93159" bIns="4658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828459"/>
            <a:ext cx="3037152" cy="464741"/>
          </a:xfrm>
          <a:prstGeom prst="rect">
            <a:avLst/>
          </a:prstGeom>
        </p:spPr>
        <p:txBody>
          <a:bodyPr vert="horz" lIns="93159" tIns="46580" rIns="93159" bIns="46580" rtlCol="0" anchor="b"/>
          <a:lstStyle>
            <a:lvl1pPr algn="l">
              <a:defRPr sz="1200"/>
            </a:lvl1pPr>
          </a:lstStyle>
          <a:p>
            <a:r>
              <a:rPr lang="pt-BR"/>
              <a:t>1°Quadrimestre -  2023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970039" y="8828459"/>
            <a:ext cx="3037152" cy="464741"/>
          </a:xfrm>
          <a:prstGeom prst="rect">
            <a:avLst/>
          </a:prstGeom>
        </p:spPr>
        <p:txBody>
          <a:bodyPr vert="horz" lIns="93159" tIns="46580" rIns="93159" bIns="46580" rtlCol="0" anchor="b"/>
          <a:lstStyle>
            <a:lvl1pPr algn="r">
              <a:defRPr sz="1200"/>
            </a:lvl1pPr>
          </a:lstStyle>
          <a:p>
            <a:fld id="{938D8A90-E28D-4149-8C92-B70D07EEE8D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607704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591001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9213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16851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66774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01838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441055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4009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31148CE-CDEA-420F-AA58-AA5311E56541}" type="datetime1">
              <a:rPr lang="pt-BR" smtClean="0"/>
              <a:t>29/09/2025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pt-BR"/>
              <a:t>2° Quadrimestre - 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9801733-1393-41A1-8275-BE3E8FFB273F}" type="slidenum">
              <a:rPr lang="pt-BR" smtClean="0"/>
              <a:t>‹nº›</a:t>
            </a:fld>
            <a:endParaRPr lang="pt-BR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46BD0-6CD4-4F04-9494-0104E54B6842}" type="datetime1">
              <a:rPr lang="pt-BR" smtClean="0"/>
              <a:t>29/09/2025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2° Quadrimestre - 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01733-1393-41A1-8275-BE3E8FFB273F}" type="slidenum">
              <a:rPr lang="pt-BR" smtClean="0"/>
              <a:t>‹nº›</a:t>
            </a:fld>
            <a:endParaRPr lang="pt-BR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31E99-B39D-4173-91FC-3E4423BA46CE}" type="datetime1">
              <a:rPr lang="pt-BR" smtClean="0"/>
              <a:t>29/09/2025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2° Quadrimestre - 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01733-1393-41A1-8275-BE3E8FFB273F}" type="slidenum">
              <a:rPr lang="pt-BR" smtClean="0"/>
              <a:t>‹nº›</a:t>
            </a:fld>
            <a:endParaRPr lang="pt-BR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23A4D-672F-4098-B4B6-23D27F3C073D}" type="datetime1">
              <a:rPr lang="pt-BR" smtClean="0"/>
              <a:t>29/09/2025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2° Quadrimestre - 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01733-1393-41A1-8275-BE3E8FFB273F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39E10-E056-4769-AFFF-9F0405A5D4AF}" type="datetime1">
              <a:rPr lang="pt-BR" smtClean="0"/>
              <a:t>29/09/2025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2° Quadrimestre - 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01733-1393-41A1-8275-BE3E8FFB273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A1257-55B9-4476-8414-1F7A23AF0341}" type="datetime1">
              <a:rPr lang="pt-BR" smtClean="0"/>
              <a:t>29/09/2025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2° Quadrimestre - 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01733-1393-41A1-8275-BE3E8FFB273F}" type="slidenum">
              <a:rPr lang="pt-BR" smtClean="0"/>
              <a:t>‹nº›</a:t>
            </a:fld>
            <a:endParaRPr lang="pt-B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006F5-8958-445C-B8A1-9C8955494B5E}" type="datetime1">
              <a:rPr lang="pt-BR" smtClean="0"/>
              <a:t>29/09/2025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2° Quadrimestre -  2025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01733-1393-41A1-8275-BE3E8FFB273F}" type="slidenum">
              <a:rPr lang="pt-BR" smtClean="0"/>
              <a:t>‹nº›</a:t>
            </a:fld>
            <a:endParaRPr lang="pt-BR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A2574-FE5C-46AA-AEC3-25DCEBE7A856}" type="datetime1">
              <a:rPr lang="pt-BR" smtClean="0"/>
              <a:t>29/09/2025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2° Quadrimestre - 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01733-1393-41A1-8275-BE3E8FFB273F}" type="slidenum">
              <a:rPr lang="pt-BR" smtClean="0"/>
              <a:t>‹nº›</a:t>
            </a:fld>
            <a:endParaRPr lang="pt-BR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31490-013A-4F76-93DC-6445E96EF91B}" type="datetime1">
              <a:rPr lang="pt-BR" smtClean="0"/>
              <a:t>29/09/2025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2° Quadrimestre - 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01733-1393-41A1-8275-BE3E8FFB273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BA04-4E64-404B-869B-E32341BB75AE}" type="datetime1">
              <a:rPr lang="pt-BR" smtClean="0"/>
              <a:t>29/09/2025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2° Quadrimestre - 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01733-1393-41A1-8275-BE3E8FFB273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11D00-5CF3-4CCE-971C-3EAB5002A7B7}" type="datetime1">
              <a:rPr lang="pt-BR" smtClean="0"/>
              <a:t>29/09/2025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2° Quadrimestre - 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01733-1393-41A1-8275-BE3E8FFB273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45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8C9E1B0-2570-485C-95B3-6BFB61B051FF}" type="datetime1">
              <a:rPr lang="pt-BR" smtClean="0"/>
              <a:t>29/09/2025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pt-BR"/>
              <a:t>2° Quadrimestre - 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A9801733-1393-41A1-8275-BE3E8FFB273F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C)%20DESPESAS%20RESUMO%20DE%20SAL&#193;RIOS/101%20-%20Relat&#243;rio%20de%20empenhos%20por%20data%20de%20emiss&#227;o%20-%20jan-abr.pd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827584" y="713946"/>
            <a:ext cx="7488831" cy="2405774"/>
          </a:xfrm>
        </p:spPr>
        <p:txBody>
          <a:bodyPr/>
          <a:lstStyle/>
          <a:p>
            <a:r>
              <a:rPr lang="pt-BR" sz="4600" b="1" dirty="0">
                <a:effectLst>
                  <a:innerShdw dist="50800" dir="21540000">
                    <a:schemeClr val="bg1">
                      <a:alpha val="87000"/>
                    </a:schemeClr>
                  </a:innerShdw>
                </a:effectLst>
              </a:rPr>
              <a:t>PRESTAÇÃO DE CONTAS</a:t>
            </a:r>
            <a:br>
              <a:rPr lang="pt-BR" sz="4600" b="1" dirty="0">
                <a:effectLst>
                  <a:innerShdw dist="50800" dir="21540000">
                    <a:schemeClr val="bg1">
                      <a:alpha val="87000"/>
                    </a:schemeClr>
                  </a:innerShdw>
                </a:effectLst>
              </a:rPr>
            </a:br>
            <a:r>
              <a:rPr lang="pt-BR" sz="4600" b="1" dirty="0">
                <a:effectLst>
                  <a:innerShdw dist="50800" dir="21540000">
                    <a:schemeClr val="bg1">
                      <a:alpha val="87000"/>
                    </a:schemeClr>
                  </a:innerShdw>
                </a:effectLst>
              </a:rPr>
              <a:t>2</a:t>
            </a:r>
            <a:r>
              <a:rPr lang="pt-BR" sz="4600" b="1" dirty="0">
                <a:effectLst>
                  <a:innerShdw dist="50800" dir="21540000">
                    <a:schemeClr val="bg1">
                      <a:alpha val="87000"/>
                    </a:schemeClr>
                  </a:innerShdw>
                </a:effectLst>
                <a:latin typeface="Elephant" panose="02020904090505020303" pitchFamily="18" charset="0"/>
                <a:cs typeface="Angsana New" panose="02020603050405020304" pitchFamily="18" charset="-34"/>
              </a:rPr>
              <a:t>º</a:t>
            </a:r>
            <a:r>
              <a:rPr lang="pt-BR" sz="4600" b="1" dirty="0">
                <a:effectLst>
                  <a:innerShdw dist="50800" dir="21540000">
                    <a:schemeClr val="bg1">
                      <a:alpha val="87000"/>
                    </a:schemeClr>
                  </a:innerShdw>
                </a:effectLst>
              </a:rPr>
              <a:t> Quadrimestre de </a:t>
            </a:r>
            <a:r>
              <a:rPr lang="pt-BR" sz="4600" b="1" dirty="0">
                <a:effectLst>
                  <a:innerShdw dist="50800" dir="21540000">
                    <a:schemeClr val="bg1">
                      <a:alpha val="87000"/>
                    </a:schemeClr>
                  </a:innerShdw>
                </a:effectLst>
                <a:latin typeface="Elephant" panose="02020904090505020303" pitchFamily="18" charset="0"/>
              </a:rPr>
              <a:t>2025</a:t>
            </a:r>
          </a:p>
        </p:txBody>
      </p:sp>
      <p:sp>
        <p:nvSpPr>
          <p:cNvPr id="6" name="AutoShape 2" descr="Resultado de imagem para criança e do adolescente ec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3933056"/>
            <a:ext cx="5040560" cy="2210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42934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331640" y="1340768"/>
            <a:ext cx="62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539552" y="143485"/>
            <a:ext cx="79208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BR" sz="4800" dirty="0">
              <a:solidFill>
                <a:srgbClr val="2F5897"/>
              </a:solidFill>
              <a:ea typeface="+mj-ea"/>
              <a:cs typeface="+mj-cs"/>
            </a:endParaRPr>
          </a:p>
          <a:p>
            <a:pPr algn="ctr"/>
            <a:endParaRPr lang="pt-BR" sz="4800" dirty="0">
              <a:solidFill>
                <a:srgbClr val="2F5897"/>
              </a:solidFill>
              <a:ea typeface="+mj-ea"/>
              <a:cs typeface="+mj-cs"/>
            </a:endParaRP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FFA961F-153E-835A-36D2-23BD1CF77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41172"/>
            <a:ext cx="2895600" cy="365125"/>
          </a:xfrm>
        </p:spPr>
        <p:txBody>
          <a:bodyPr/>
          <a:lstStyle/>
          <a:p>
            <a:r>
              <a:rPr lang="pt-BR"/>
              <a:t>2° Quadrimestre -  2025</a:t>
            </a:r>
            <a:endParaRPr lang="pt-BR" dirty="0"/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BEE03C47-1A09-1300-6B83-5B6C29897959}"/>
              </a:ext>
            </a:extLst>
          </p:cNvPr>
          <p:cNvGraphicFramePr>
            <a:graphicFrameLocks noGrp="1"/>
          </p:cNvGraphicFramePr>
          <p:nvPr/>
        </p:nvGraphicFramePr>
        <p:xfrm>
          <a:off x="539552" y="404664"/>
          <a:ext cx="8025566" cy="5690110"/>
        </p:xfrm>
        <a:graphic>
          <a:graphicData uri="http://schemas.openxmlformats.org/drawingml/2006/table">
            <a:tbl>
              <a:tblPr/>
              <a:tblGrid>
                <a:gridCol w="6191152">
                  <a:extLst>
                    <a:ext uri="{9D8B030D-6E8A-4147-A177-3AD203B41FA5}">
                      <a16:colId xmlns:a16="http://schemas.microsoft.com/office/drawing/2014/main" val="1653022532"/>
                    </a:ext>
                  </a:extLst>
                </a:gridCol>
                <a:gridCol w="1834414">
                  <a:extLst>
                    <a:ext uri="{9D8B030D-6E8A-4147-A177-3AD203B41FA5}">
                      <a16:colId xmlns:a16="http://schemas.microsoft.com/office/drawing/2014/main" val="1289987471"/>
                    </a:ext>
                  </a:extLst>
                </a:gridCol>
              </a:tblGrid>
              <a:tr h="29146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sng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RESUMO DA MOVIMENTAÇÃO FINANCEIRA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2238179"/>
                  </a:ext>
                </a:extLst>
              </a:tr>
              <a:tr h="128733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5399796"/>
                  </a:ext>
                </a:extLst>
              </a:tr>
              <a:tr h="24289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TRANSFERÊNCIAS DE RECURSOS DO FUNDEB – FONTE 1039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498851"/>
                  </a:ext>
                </a:extLst>
              </a:tr>
              <a:tr h="24289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Janeiro a Agosto de 2025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2197601"/>
                  </a:ext>
                </a:extLst>
              </a:tr>
              <a:tr h="29146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FUNDEB –  MDE  - Máximo 30%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2378599"/>
                  </a:ext>
                </a:extLst>
              </a:tr>
              <a:tr h="303613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Subfunção 365 – Educação Infantil  - Capital -  Mínimo 15%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3467821"/>
                  </a:ext>
                </a:extLst>
              </a:tr>
              <a:tr h="291468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Bancos saldo inicial (I)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121.964,00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0233801"/>
                  </a:ext>
                </a:extLst>
              </a:tr>
              <a:tr h="28418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5600010"/>
                  </a:ext>
                </a:extLst>
              </a:tr>
              <a:tr h="315757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Receita orçamentaria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7958374"/>
                  </a:ext>
                </a:extLst>
              </a:tr>
              <a:tr h="291468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Transferências de recursos do FUNDEB (II)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344.997,59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8364726"/>
                  </a:ext>
                </a:extLst>
              </a:tr>
              <a:tr h="291468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Remuneração de depósitos bancários (III)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3570104"/>
                  </a:ext>
                </a:extLst>
              </a:tr>
              <a:tr h="291468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(IV) = (I+II+III)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344.997,59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5016183"/>
                  </a:ext>
                </a:extLst>
              </a:tr>
              <a:tr h="16841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8991673"/>
                  </a:ext>
                </a:extLst>
              </a:tr>
              <a:tr h="29146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Despesa orçamentaria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8673383"/>
                  </a:ext>
                </a:extLst>
              </a:tr>
              <a:tr h="291468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Despesa orçamentária Paga (V)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7.207,00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145254"/>
                  </a:ext>
                </a:extLst>
              </a:tr>
              <a:tr h="291468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Restos a Pagar Pagos (VI)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98.564,00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0880815"/>
                  </a:ext>
                </a:extLst>
              </a:tr>
              <a:tr h="291468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(VII) = (V+VI)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105.771,00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5490323"/>
                  </a:ext>
                </a:extLst>
              </a:tr>
              <a:tr h="21306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4726038"/>
                  </a:ext>
                </a:extLst>
              </a:tr>
              <a:tr h="291468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Banco Saldo Final (VIII) = (I+IV-VII)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361.190,59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9092241"/>
                  </a:ext>
                </a:extLst>
              </a:tr>
              <a:tr h="291468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Saldo a Pagar (IX)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1.940,00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6426045"/>
                  </a:ext>
                </a:extLst>
              </a:tr>
              <a:tr h="291468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Saldo Financeiro Gerencial (X)= (VIII-IX)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359.250,59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04985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39311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331640" y="1340768"/>
            <a:ext cx="62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CB13284-1564-3670-8E30-9184C5B9C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02508"/>
            <a:ext cx="2895600" cy="365125"/>
          </a:xfrm>
        </p:spPr>
        <p:txBody>
          <a:bodyPr/>
          <a:lstStyle/>
          <a:p>
            <a:r>
              <a:rPr lang="pt-BR"/>
              <a:t>2° Quadrimestre -  2025</a:t>
            </a:r>
            <a:endParaRPr lang="pt-BR" dirty="0"/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CE7C2F00-1FBC-69A7-C886-F2DA09E719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7126565"/>
              </p:ext>
            </p:extLst>
          </p:nvPr>
        </p:nvGraphicFramePr>
        <p:xfrm>
          <a:off x="467544" y="980728"/>
          <a:ext cx="8208910" cy="4456848"/>
        </p:xfrm>
        <a:graphic>
          <a:graphicData uri="http://schemas.openxmlformats.org/drawingml/2006/table">
            <a:tbl>
              <a:tblPr/>
              <a:tblGrid>
                <a:gridCol w="1624187">
                  <a:extLst>
                    <a:ext uri="{9D8B030D-6E8A-4147-A177-3AD203B41FA5}">
                      <a16:colId xmlns:a16="http://schemas.microsoft.com/office/drawing/2014/main" val="3395007690"/>
                    </a:ext>
                  </a:extLst>
                </a:gridCol>
                <a:gridCol w="1123395">
                  <a:extLst>
                    <a:ext uri="{9D8B030D-6E8A-4147-A177-3AD203B41FA5}">
                      <a16:colId xmlns:a16="http://schemas.microsoft.com/office/drawing/2014/main" val="2204611900"/>
                    </a:ext>
                  </a:extLst>
                </a:gridCol>
                <a:gridCol w="1272280">
                  <a:extLst>
                    <a:ext uri="{9D8B030D-6E8A-4147-A177-3AD203B41FA5}">
                      <a16:colId xmlns:a16="http://schemas.microsoft.com/office/drawing/2014/main" val="3841138950"/>
                    </a:ext>
                  </a:extLst>
                </a:gridCol>
                <a:gridCol w="1367024">
                  <a:extLst>
                    <a:ext uri="{9D8B030D-6E8A-4147-A177-3AD203B41FA5}">
                      <a16:colId xmlns:a16="http://schemas.microsoft.com/office/drawing/2014/main" val="3698039027"/>
                    </a:ext>
                  </a:extLst>
                </a:gridCol>
                <a:gridCol w="1411012">
                  <a:extLst>
                    <a:ext uri="{9D8B030D-6E8A-4147-A177-3AD203B41FA5}">
                      <a16:colId xmlns:a16="http://schemas.microsoft.com/office/drawing/2014/main" val="617387444"/>
                    </a:ext>
                  </a:extLst>
                </a:gridCol>
                <a:gridCol w="1411012">
                  <a:extLst>
                    <a:ext uri="{9D8B030D-6E8A-4147-A177-3AD203B41FA5}">
                      <a16:colId xmlns:a16="http://schemas.microsoft.com/office/drawing/2014/main" val="2458121848"/>
                    </a:ext>
                  </a:extLst>
                </a:gridCol>
              </a:tblGrid>
              <a:tr h="370682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Demonstrativo da Despesa do Órgão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5080323"/>
                  </a:ext>
                </a:extLst>
              </a:tr>
              <a:tr h="595337">
                <a:tc gridSpan="6"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Órgão 08 - Secretaria Municipal de Educação - Despesas da Manutenção do Ensino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648562"/>
                  </a:ext>
                </a:extLst>
              </a:tr>
              <a:tr h="298792">
                <a:tc gridSpan="6"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Fonte 1039 VAAT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0136737"/>
                  </a:ext>
                </a:extLst>
              </a:tr>
              <a:tr h="298792">
                <a:tc gridSpan="6">
                  <a:txBody>
                    <a:bodyPr/>
                    <a:lstStyle/>
                    <a:p>
                      <a:pPr algn="l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Despesa Liquidada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0394743"/>
                  </a:ext>
                </a:extLst>
              </a:tr>
              <a:tr h="298792">
                <a:tc gridSpan="6">
                  <a:txBody>
                    <a:bodyPr/>
                    <a:lstStyle/>
                    <a:p>
                      <a:pPr algn="l" fontAlgn="t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Período:05/2025 - 08/2025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2646126"/>
                  </a:ext>
                </a:extLst>
              </a:tr>
              <a:tr h="370682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t-BR" sz="1800" b="1" i="0" u="sng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Despesas de Capital Liquidadas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3038547"/>
                  </a:ext>
                </a:extLst>
              </a:tr>
              <a:tr h="44257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Natureza da Despesa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Maio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Junho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Julho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Agosto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Quadrimestre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234279"/>
                  </a:ext>
                </a:extLst>
              </a:tr>
              <a:tr h="38865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Equipamentos e Material Permanente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7.207,00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7.207,00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9599784"/>
                  </a:ext>
                </a:extLst>
              </a:tr>
              <a:tr h="58635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Total das despesas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7.207,00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7.207,00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9767350"/>
                  </a:ext>
                </a:extLst>
              </a:tr>
              <a:tr h="226902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Fonte: Despesa por Órgão - 08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6312903"/>
                  </a:ext>
                </a:extLst>
              </a:tr>
              <a:tr h="226902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Fonte de recurso  1039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26501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0673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331640" y="1340768"/>
            <a:ext cx="62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539552" y="143485"/>
            <a:ext cx="79208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BR" sz="4800" dirty="0">
              <a:solidFill>
                <a:srgbClr val="2F5897"/>
              </a:solidFill>
              <a:ea typeface="+mj-ea"/>
              <a:cs typeface="+mj-cs"/>
            </a:endParaRPr>
          </a:p>
          <a:p>
            <a:pPr algn="ctr"/>
            <a:endParaRPr lang="pt-BR" sz="4800" dirty="0">
              <a:solidFill>
                <a:srgbClr val="2F5897"/>
              </a:solidFill>
              <a:ea typeface="+mj-ea"/>
              <a:cs typeface="+mj-cs"/>
            </a:endParaRP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FFA961F-153E-835A-36D2-23BD1CF77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41172"/>
            <a:ext cx="2895600" cy="365125"/>
          </a:xfrm>
        </p:spPr>
        <p:txBody>
          <a:bodyPr/>
          <a:lstStyle/>
          <a:p>
            <a:r>
              <a:rPr lang="pt-BR"/>
              <a:t>2° Quadrimestre -  2025</a:t>
            </a:r>
            <a:endParaRPr lang="pt-BR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136A7CC4-63E5-DA95-A274-112FDF18F3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536622"/>
              </p:ext>
            </p:extLst>
          </p:nvPr>
        </p:nvGraphicFramePr>
        <p:xfrm>
          <a:off x="683568" y="476672"/>
          <a:ext cx="7776864" cy="5760638"/>
        </p:xfrm>
        <a:graphic>
          <a:graphicData uri="http://schemas.openxmlformats.org/drawingml/2006/table">
            <a:tbl>
              <a:tblPr/>
              <a:tblGrid>
                <a:gridCol w="5999295">
                  <a:extLst>
                    <a:ext uri="{9D8B030D-6E8A-4147-A177-3AD203B41FA5}">
                      <a16:colId xmlns:a16="http://schemas.microsoft.com/office/drawing/2014/main" val="1621834485"/>
                    </a:ext>
                  </a:extLst>
                </a:gridCol>
                <a:gridCol w="1777569">
                  <a:extLst>
                    <a:ext uri="{9D8B030D-6E8A-4147-A177-3AD203B41FA5}">
                      <a16:colId xmlns:a16="http://schemas.microsoft.com/office/drawing/2014/main" val="2585899682"/>
                    </a:ext>
                  </a:extLst>
                </a:gridCol>
              </a:tblGrid>
              <a:tr h="29515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sng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RESUMO DA MOVIMENTAÇÃO FINANCEIRA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559170"/>
                  </a:ext>
                </a:extLst>
              </a:tr>
              <a:tr h="130362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2988044"/>
                  </a:ext>
                </a:extLst>
              </a:tr>
              <a:tr h="24596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TRANSFERÊNCIAS DE RECURSOS DO FUNDEB – FONTE 1040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8280139"/>
                  </a:ext>
                </a:extLst>
              </a:tr>
              <a:tr h="24596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Janeiro a Agosto de 2025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0136425"/>
                  </a:ext>
                </a:extLst>
              </a:tr>
              <a:tr h="29515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FUNDEB –  MDE  - Máximo 30%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0105364"/>
                  </a:ext>
                </a:extLst>
              </a:tr>
              <a:tr h="30745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7813321"/>
                  </a:ext>
                </a:extLst>
              </a:tr>
              <a:tr h="29515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Bancos saldo inicial (I)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799484"/>
                  </a:ext>
                </a:extLst>
              </a:tr>
              <a:tr h="28777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9721130"/>
                  </a:ext>
                </a:extLst>
              </a:tr>
              <a:tr h="319754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Receita orçamentaria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559573"/>
                  </a:ext>
                </a:extLst>
              </a:tr>
              <a:tr h="29515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Transferências de recursos do FUNDEB (II)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343.719,90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2334630"/>
                  </a:ext>
                </a:extLst>
              </a:tr>
              <a:tr h="29515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Remuneração de depósitos bancários (III)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6006533"/>
                  </a:ext>
                </a:extLst>
              </a:tr>
              <a:tr h="29515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(IV) = (I+II+III)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343.719,90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1809599"/>
                  </a:ext>
                </a:extLst>
              </a:tr>
              <a:tr h="17055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3872505"/>
                  </a:ext>
                </a:extLst>
              </a:tr>
              <a:tr h="29515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Despesa orçamentaria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8152979"/>
                  </a:ext>
                </a:extLst>
              </a:tr>
              <a:tr h="29515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Despesa orçamentária Paga (V)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224.062,07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7004463"/>
                  </a:ext>
                </a:extLst>
              </a:tr>
              <a:tr h="29515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Restos a Pagar Pagos (VI)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994332"/>
                  </a:ext>
                </a:extLst>
              </a:tr>
              <a:tr h="29515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(VII) = (V+VI)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224.062,07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3770578"/>
                  </a:ext>
                </a:extLst>
              </a:tr>
              <a:tr h="215764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5651106"/>
                  </a:ext>
                </a:extLst>
              </a:tr>
              <a:tr h="29515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Banco Saldo Final (VIII) = (I+IV-VII)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119.657,83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9477126"/>
                  </a:ext>
                </a:extLst>
              </a:tr>
              <a:tr h="29515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Saldo a Pagar (IX)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3305085"/>
                  </a:ext>
                </a:extLst>
              </a:tr>
              <a:tr h="29515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Saldo Financeiro Gerencial (X)= (VIII-IX)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119.657,83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5788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66148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331640" y="1340768"/>
            <a:ext cx="62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539552" y="143485"/>
            <a:ext cx="79208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BR" sz="4800" dirty="0">
              <a:solidFill>
                <a:srgbClr val="2F5897"/>
              </a:solidFill>
              <a:ea typeface="+mj-ea"/>
              <a:cs typeface="+mj-cs"/>
            </a:endParaRPr>
          </a:p>
          <a:p>
            <a:pPr algn="ctr"/>
            <a:endParaRPr lang="pt-BR" sz="4800" dirty="0">
              <a:solidFill>
                <a:srgbClr val="2F5897"/>
              </a:solidFill>
              <a:ea typeface="+mj-ea"/>
              <a:cs typeface="+mj-cs"/>
            </a:endParaRPr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CB13284-1564-3670-8E30-9184C5B9C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02508"/>
            <a:ext cx="2895600" cy="365125"/>
          </a:xfrm>
        </p:spPr>
        <p:txBody>
          <a:bodyPr/>
          <a:lstStyle/>
          <a:p>
            <a:r>
              <a:rPr lang="pt-BR"/>
              <a:t>2° Quadrimestre -  2025</a:t>
            </a:r>
            <a:endParaRPr lang="pt-BR" dirty="0"/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AFBEBFB2-2E11-C4B3-0A8C-751C0FA869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5570693"/>
              </p:ext>
            </p:extLst>
          </p:nvPr>
        </p:nvGraphicFramePr>
        <p:xfrm>
          <a:off x="467544" y="226189"/>
          <a:ext cx="8208911" cy="5992275"/>
        </p:xfrm>
        <a:graphic>
          <a:graphicData uri="http://schemas.openxmlformats.org/drawingml/2006/table">
            <a:tbl>
              <a:tblPr/>
              <a:tblGrid>
                <a:gridCol w="1301570">
                  <a:extLst>
                    <a:ext uri="{9D8B030D-6E8A-4147-A177-3AD203B41FA5}">
                      <a16:colId xmlns:a16="http://schemas.microsoft.com/office/drawing/2014/main" val="3782318010"/>
                    </a:ext>
                  </a:extLst>
                </a:gridCol>
                <a:gridCol w="1343452">
                  <a:extLst>
                    <a:ext uri="{9D8B030D-6E8A-4147-A177-3AD203B41FA5}">
                      <a16:colId xmlns:a16="http://schemas.microsoft.com/office/drawing/2014/main" val="1978617414"/>
                    </a:ext>
                  </a:extLst>
                </a:gridCol>
                <a:gridCol w="1343452">
                  <a:extLst>
                    <a:ext uri="{9D8B030D-6E8A-4147-A177-3AD203B41FA5}">
                      <a16:colId xmlns:a16="http://schemas.microsoft.com/office/drawing/2014/main" val="1213618875"/>
                    </a:ext>
                  </a:extLst>
                </a:gridCol>
                <a:gridCol w="1343452">
                  <a:extLst>
                    <a:ext uri="{9D8B030D-6E8A-4147-A177-3AD203B41FA5}">
                      <a16:colId xmlns:a16="http://schemas.microsoft.com/office/drawing/2014/main" val="1064507942"/>
                    </a:ext>
                  </a:extLst>
                </a:gridCol>
                <a:gridCol w="1343452">
                  <a:extLst>
                    <a:ext uri="{9D8B030D-6E8A-4147-A177-3AD203B41FA5}">
                      <a16:colId xmlns:a16="http://schemas.microsoft.com/office/drawing/2014/main" val="1476907710"/>
                    </a:ext>
                  </a:extLst>
                </a:gridCol>
                <a:gridCol w="1533533">
                  <a:extLst>
                    <a:ext uri="{9D8B030D-6E8A-4147-A177-3AD203B41FA5}">
                      <a16:colId xmlns:a16="http://schemas.microsoft.com/office/drawing/2014/main" val="2124457996"/>
                    </a:ext>
                  </a:extLst>
                </a:gridCol>
              </a:tblGrid>
              <a:tr h="447033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t-BR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Demonstrativo da Despesa do Órgão</a:t>
                      </a:r>
                    </a:p>
                  </a:txBody>
                  <a:tcPr marL="9136" marR="9136" marT="91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6411684"/>
                  </a:ext>
                </a:extLst>
              </a:tr>
              <a:tr h="346090">
                <a:tc gridSpan="6"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Órgão 08 - Sec. Municipal de Educação - Despesas Profissionais da Educação</a:t>
                      </a:r>
                    </a:p>
                  </a:txBody>
                  <a:tcPr marL="9136" marR="9136" marT="913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8876337"/>
                  </a:ext>
                </a:extLst>
              </a:tr>
              <a:tr h="346090">
                <a:tc gridSpan="6">
                  <a:txBody>
                    <a:bodyPr/>
                    <a:lstStyle/>
                    <a:p>
                      <a:pPr algn="l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Fonte 1040 VAAR</a:t>
                      </a:r>
                    </a:p>
                  </a:txBody>
                  <a:tcPr marL="9136" marR="9136" marT="91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8827494"/>
                  </a:ext>
                </a:extLst>
              </a:tr>
              <a:tr h="346090">
                <a:tc gridSpan="6">
                  <a:txBody>
                    <a:bodyPr/>
                    <a:lstStyle/>
                    <a:p>
                      <a:pPr algn="l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Despesa Liquidada</a:t>
                      </a:r>
                    </a:p>
                  </a:txBody>
                  <a:tcPr marL="9136" marR="9136" marT="91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5702142"/>
                  </a:ext>
                </a:extLst>
              </a:tr>
              <a:tr h="337437">
                <a:tc gridSpan="6">
                  <a:txBody>
                    <a:bodyPr/>
                    <a:lstStyle/>
                    <a:p>
                      <a:pPr algn="l" fontAlgn="t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Período:05/2025 - 08/2025</a:t>
                      </a:r>
                    </a:p>
                  </a:txBody>
                  <a:tcPr marL="9136" marR="9136" marT="913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730580"/>
                  </a:ext>
                </a:extLst>
              </a:tr>
              <a:tr h="475872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t-BR" sz="2000" b="1" i="0" u="sng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Despesas Correntes Liquidadas</a:t>
                      </a:r>
                    </a:p>
                  </a:txBody>
                  <a:tcPr marL="9136" marR="9136" marT="91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087084"/>
                  </a:ext>
                </a:extLst>
              </a:tr>
              <a:tr h="5479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Natureza da Despesa</a:t>
                      </a:r>
                    </a:p>
                  </a:txBody>
                  <a:tcPr marL="9136" marR="9136" marT="91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Maio</a:t>
                      </a:r>
                    </a:p>
                  </a:txBody>
                  <a:tcPr marL="9136" marR="9136" marT="91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Junho</a:t>
                      </a:r>
                    </a:p>
                  </a:txBody>
                  <a:tcPr marL="9136" marR="9136" marT="91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Julho</a:t>
                      </a:r>
                    </a:p>
                  </a:txBody>
                  <a:tcPr marL="9136" marR="9136" marT="91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Agosto</a:t>
                      </a:r>
                    </a:p>
                  </a:txBody>
                  <a:tcPr marL="9136" marR="9136" marT="91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Quadrimestre</a:t>
                      </a:r>
                    </a:p>
                  </a:txBody>
                  <a:tcPr marL="9136" marR="9136" marT="91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5647299"/>
                  </a:ext>
                </a:extLst>
              </a:tr>
              <a:tr h="49554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Vencimentos e vantagens</a:t>
                      </a:r>
                    </a:p>
                  </a:txBody>
                  <a:tcPr marL="9136" marR="9136" marT="91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20.971,02</a:t>
                      </a:r>
                    </a:p>
                  </a:txBody>
                  <a:tcPr marL="9136" marR="9136" marT="91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21.328,28</a:t>
                      </a:r>
                    </a:p>
                  </a:txBody>
                  <a:tcPr marL="9136" marR="9136" marT="91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22.082,48</a:t>
                      </a:r>
                    </a:p>
                  </a:txBody>
                  <a:tcPr marL="9136" marR="9136" marT="91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21.328,28</a:t>
                      </a:r>
                    </a:p>
                  </a:txBody>
                  <a:tcPr marL="9136" marR="9136" marT="91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85.710,06</a:t>
                      </a:r>
                    </a:p>
                  </a:txBody>
                  <a:tcPr marL="9136" marR="9136" marT="91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5799715"/>
                  </a:ext>
                </a:extLst>
              </a:tr>
              <a:tr h="49554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Serviços Extraordinários</a:t>
                      </a:r>
                    </a:p>
                  </a:txBody>
                  <a:tcPr marL="9136" marR="9136" marT="91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3.101,35</a:t>
                      </a:r>
                    </a:p>
                  </a:txBody>
                  <a:tcPr marL="9136" marR="9136" marT="91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2.435,59</a:t>
                      </a:r>
                    </a:p>
                  </a:txBody>
                  <a:tcPr marL="9136" marR="9136" marT="91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4.446,40</a:t>
                      </a:r>
                    </a:p>
                  </a:txBody>
                  <a:tcPr marL="9136" marR="9136" marT="91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4.548,31</a:t>
                      </a:r>
                    </a:p>
                  </a:txBody>
                  <a:tcPr marL="9136" marR="9136" marT="91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14.531,65</a:t>
                      </a:r>
                    </a:p>
                  </a:txBody>
                  <a:tcPr marL="9136" marR="9136" marT="91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7582380"/>
                  </a:ext>
                </a:extLst>
              </a:tr>
              <a:tr h="49554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Obrigações Patronais - RPPS</a:t>
                      </a:r>
                    </a:p>
                  </a:txBody>
                  <a:tcPr marL="9136" marR="9136" marT="91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4.923,84</a:t>
                      </a:r>
                    </a:p>
                  </a:txBody>
                  <a:tcPr marL="9136" marR="9136" marT="91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4.990,41</a:t>
                      </a:r>
                    </a:p>
                  </a:txBody>
                  <a:tcPr marL="9136" marR="9136" marT="91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5.412,67</a:t>
                      </a:r>
                    </a:p>
                  </a:txBody>
                  <a:tcPr marL="9136" marR="9136" marT="91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5.434,06</a:t>
                      </a:r>
                    </a:p>
                  </a:txBody>
                  <a:tcPr marL="9136" marR="9136" marT="91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20.760,98</a:t>
                      </a:r>
                    </a:p>
                  </a:txBody>
                  <a:tcPr marL="9136" marR="9136" marT="91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3782834"/>
                  </a:ext>
                </a:extLst>
              </a:tr>
              <a:tr h="70659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Total das despesas</a:t>
                      </a:r>
                    </a:p>
                  </a:txBody>
                  <a:tcPr marL="9136" marR="9136" marT="91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28.996,21</a:t>
                      </a:r>
                    </a:p>
                  </a:txBody>
                  <a:tcPr marL="9136" marR="9136" marT="91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28.754,28</a:t>
                      </a:r>
                    </a:p>
                  </a:txBody>
                  <a:tcPr marL="9136" marR="9136" marT="91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31.941,55</a:t>
                      </a:r>
                    </a:p>
                  </a:txBody>
                  <a:tcPr marL="9136" marR="9136" marT="91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31.310,65</a:t>
                      </a:r>
                    </a:p>
                  </a:txBody>
                  <a:tcPr marL="9136" marR="9136" marT="91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121.002,69</a:t>
                      </a:r>
                    </a:p>
                  </a:txBody>
                  <a:tcPr marL="9136" marR="9136" marT="913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4422554"/>
                  </a:ext>
                </a:extLst>
              </a:tr>
              <a:tr h="288407"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Fonte: Despesa por Órgão - 08 Função 12</a:t>
                      </a:r>
                    </a:p>
                  </a:txBody>
                  <a:tcPr marL="9136" marR="9136" marT="91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136" marR="9136" marT="91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136" marR="9136" marT="91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136" marR="9136" marT="91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136" marR="9136" marT="913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2142733"/>
                  </a:ext>
                </a:extLst>
              </a:tr>
              <a:tr h="288407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Fonte de recurso  1040</a:t>
                      </a:r>
                    </a:p>
                  </a:txBody>
                  <a:tcPr marL="9136" marR="9136" marT="91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136" marR="9136" marT="91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136" marR="9136" marT="91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136" marR="9136" marT="91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136" marR="9136" marT="91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136" marR="9136" marT="91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74833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74456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331640" y="1340768"/>
            <a:ext cx="62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539552" y="143485"/>
            <a:ext cx="79208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BR" sz="4800" dirty="0">
              <a:solidFill>
                <a:srgbClr val="2F5897"/>
              </a:solidFill>
              <a:ea typeface="+mj-ea"/>
              <a:cs typeface="+mj-cs"/>
            </a:endParaRPr>
          </a:p>
          <a:p>
            <a:pPr algn="ctr"/>
            <a:endParaRPr lang="pt-BR" sz="4800" dirty="0">
              <a:solidFill>
                <a:srgbClr val="2F5897"/>
              </a:solidFill>
              <a:ea typeface="+mj-ea"/>
              <a:cs typeface="+mj-cs"/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510505" y="812898"/>
            <a:ext cx="8352928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6000" b="1" dirty="0">
                <a:solidFill>
                  <a:schemeClr val="tx2">
                    <a:lumMod val="75000"/>
                  </a:schemeClr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Demonstrativo das Receitas e Despesas com Manutenção do Ensino – MDE</a:t>
            </a:r>
            <a:r>
              <a:rPr lang="pt-BR" sz="4900" dirty="0">
                <a:solidFill>
                  <a:schemeClr val="tx2">
                    <a:lumMod val="75000"/>
                  </a:schemeClr>
                </a:solidFill>
              </a:rPr>
              <a:t>.</a:t>
            </a:r>
            <a:r>
              <a:rPr lang="pt-BR" dirty="0"/>
              <a:t>	</a:t>
            </a:r>
          </a:p>
          <a:p>
            <a:pPr algn="just"/>
            <a:r>
              <a:rPr lang="pt-BR" dirty="0"/>
              <a:t>	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2ED381D6-90F4-405B-B580-2639380D02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44635"/>
            <a:ext cx="9144000" cy="2542207"/>
          </a:xfrm>
          <a:prstGeom prst="rect">
            <a:avLst/>
          </a:prstGeom>
        </p:spPr>
      </p:pic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22B1E527-B9DE-BE94-BCC9-7B0E65768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2° Quadrimestre -  2025</a:t>
            </a:r>
          </a:p>
        </p:txBody>
      </p:sp>
    </p:spTree>
    <p:extLst>
      <p:ext uri="{BB962C8B-B14F-4D97-AF65-F5344CB8AC3E}">
        <p14:creationId xmlns:p14="http://schemas.microsoft.com/office/powerpoint/2010/main" val="41577655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331640" y="1340768"/>
            <a:ext cx="62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E3B3453-6000-B694-DD71-745E49D6F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33606"/>
            <a:ext cx="2895600" cy="365125"/>
          </a:xfrm>
        </p:spPr>
        <p:txBody>
          <a:bodyPr/>
          <a:lstStyle/>
          <a:p>
            <a:r>
              <a:rPr lang="pt-BR"/>
              <a:t>2° Quadrimestre -  2025</a:t>
            </a:r>
            <a:endParaRPr lang="pt-BR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CDBBA474-9B71-4946-F768-890F25BEA4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7002549"/>
              </p:ext>
            </p:extLst>
          </p:nvPr>
        </p:nvGraphicFramePr>
        <p:xfrm>
          <a:off x="483596" y="223611"/>
          <a:ext cx="8176807" cy="6240571"/>
        </p:xfrm>
        <a:graphic>
          <a:graphicData uri="http://schemas.openxmlformats.org/drawingml/2006/table">
            <a:tbl>
              <a:tblPr/>
              <a:tblGrid>
                <a:gridCol w="4567127">
                  <a:extLst>
                    <a:ext uri="{9D8B030D-6E8A-4147-A177-3AD203B41FA5}">
                      <a16:colId xmlns:a16="http://schemas.microsoft.com/office/drawing/2014/main" val="2067141352"/>
                    </a:ext>
                  </a:extLst>
                </a:gridCol>
                <a:gridCol w="3609680">
                  <a:extLst>
                    <a:ext uri="{9D8B030D-6E8A-4147-A177-3AD203B41FA5}">
                      <a16:colId xmlns:a16="http://schemas.microsoft.com/office/drawing/2014/main" val="2644992249"/>
                    </a:ext>
                  </a:extLst>
                </a:gridCol>
              </a:tblGrid>
              <a:tr h="69235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Demonstrativo das receitas e despesas com manutenção do ensino - MDE</a:t>
                      </a:r>
                    </a:p>
                  </a:txBody>
                  <a:tcPr marL="6098" marR="6098" marT="60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4551363"/>
                  </a:ext>
                </a:extLst>
              </a:tr>
              <a:tr h="26321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Secretaria de Educação - 2º Quadrimestre de 2025</a:t>
                      </a:r>
                    </a:p>
                  </a:txBody>
                  <a:tcPr marL="6098" marR="6098" marT="60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5370719"/>
                  </a:ext>
                </a:extLst>
              </a:tr>
              <a:tr h="166281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RREO - ANEXO 8 (LDB, art.72)</a:t>
                      </a:r>
                    </a:p>
                  </a:txBody>
                  <a:tcPr marL="6098" marR="6098" marT="60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98" marR="6098" marT="609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9439277"/>
                  </a:ext>
                </a:extLst>
              </a:tr>
              <a:tr h="316724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RECEITAS DE IMPOST0S E TRANSFERÊNCIAS CONSTITUCIONAIS</a:t>
                      </a:r>
                    </a:p>
                  </a:txBody>
                  <a:tcPr marL="6098" marR="6098" marT="60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2314705"/>
                  </a:ext>
                </a:extLst>
              </a:tr>
              <a:tr h="22170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JANEIRO/AGOSTO 2025</a:t>
                      </a:r>
                    </a:p>
                  </a:txBody>
                  <a:tcPr marL="6098" marR="6098" marT="609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5845448"/>
                  </a:ext>
                </a:extLst>
              </a:tr>
              <a:tr h="221706"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IMPOSTOS MUNICIPAIS </a:t>
                      </a:r>
                    </a:p>
                  </a:txBody>
                  <a:tcPr marL="6098" marR="6098" marT="60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8994637"/>
                  </a:ext>
                </a:extLst>
              </a:tr>
              <a:tr h="221706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IPTU - IRRF - ITBI - ISSQN</a:t>
                      </a:r>
                    </a:p>
                  </a:txBody>
                  <a:tcPr marL="6098" marR="6098" marT="60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4.800.381,35</a:t>
                      </a:r>
                    </a:p>
                  </a:txBody>
                  <a:tcPr marL="6098" marR="6098" marT="60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2608630"/>
                  </a:ext>
                </a:extLst>
              </a:tr>
              <a:tr h="20599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98" marR="6098" marT="609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7543027"/>
                  </a:ext>
                </a:extLst>
              </a:tr>
              <a:tr h="205992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TRANSFERÊNCIAS DA UNIÃO (II)</a:t>
                      </a:r>
                    </a:p>
                  </a:txBody>
                  <a:tcPr marL="6098" marR="6098" marT="60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1153453"/>
                  </a:ext>
                </a:extLst>
              </a:tr>
              <a:tr h="205992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COTA-PARTE FPM</a:t>
                      </a:r>
                    </a:p>
                  </a:txBody>
                  <a:tcPr marL="6098" marR="6098" marT="60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18.291.472,69</a:t>
                      </a:r>
                    </a:p>
                  </a:txBody>
                  <a:tcPr marL="6098" marR="6098" marT="60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0691444"/>
                  </a:ext>
                </a:extLst>
              </a:tr>
              <a:tr h="205992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COTA-PARTE ITR</a:t>
                      </a:r>
                    </a:p>
                  </a:txBody>
                  <a:tcPr marL="6098" marR="6098" marT="60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3115309"/>
                  </a:ext>
                </a:extLst>
              </a:tr>
              <a:tr h="205992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TRANSF;  FIN; ICMS  DESON;</a:t>
                      </a:r>
                    </a:p>
                  </a:txBody>
                  <a:tcPr marL="6098" marR="6098" marT="60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1853374"/>
                  </a:ext>
                </a:extLst>
              </a:tr>
              <a:tr h="20599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98" marR="6098" marT="60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6980892"/>
                  </a:ext>
                </a:extLst>
              </a:tr>
              <a:tr h="205992"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TRANSFERÊNCIAS DO ESTADO (III)</a:t>
                      </a:r>
                    </a:p>
                  </a:txBody>
                  <a:tcPr marL="6098" marR="6098" marT="60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893316"/>
                  </a:ext>
                </a:extLst>
              </a:tr>
              <a:tr h="205992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COTA-PARTE ICMS</a:t>
                      </a:r>
                    </a:p>
                  </a:txBody>
                  <a:tcPr marL="6098" marR="6098" marT="60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10.839.014,13</a:t>
                      </a:r>
                    </a:p>
                  </a:txBody>
                  <a:tcPr marL="6098" marR="6098" marT="60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7705151"/>
                  </a:ext>
                </a:extLst>
              </a:tr>
              <a:tr h="205992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COTA-PARTE IPVA</a:t>
                      </a:r>
                    </a:p>
                  </a:txBody>
                  <a:tcPr marL="6098" marR="6098" marT="60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4513861"/>
                  </a:ext>
                </a:extLst>
              </a:tr>
              <a:tr h="205992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COTA-PARTE IPI - EXPORT</a:t>
                      </a:r>
                    </a:p>
                  </a:txBody>
                  <a:tcPr marL="6098" marR="6098" marT="609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4852572"/>
                  </a:ext>
                </a:extLst>
              </a:tr>
              <a:tr h="205992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98" marR="6098" marT="609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98" marR="6098" marT="609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1571648"/>
                  </a:ext>
                </a:extLst>
              </a:tr>
              <a:tr h="20599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(I+II+III)</a:t>
                      </a:r>
                    </a:p>
                  </a:txBody>
                  <a:tcPr marL="6098" marR="6098" marT="60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33.930.868,17</a:t>
                      </a:r>
                    </a:p>
                  </a:txBody>
                  <a:tcPr marL="6098" marR="6098" marT="60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0410372"/>
                  </a:ext>
                </a:extLst>
              </a:tr>
              <a:tr h="20599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MÍNIMO CONSTITUCIONAL 25%</a:t>
                      </a:r>
                    </a:p>
                  </a:txBody>
                  <a:tcPr marL="6098" marR="6098" marT="60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8.482.717,04</a:t>
                      </a:r>
                    </a:p>
                  </a:txBody>
                  <a:tcPr marL="6098" marR="6098" marT="60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007457"/>
                  </a:ext>
                </a:extLst>
              </a:tr>
              <a:tr h="20599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98" marR="6098" marT="609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98" marR="6098" marT="609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6993295"/>
                  </a:ext>
                </a:extLst>
              </a:tr>
              <a:tr h="26321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APLICADAS EM EDUCAÇÃO</a:t>
                      </a:r>
                    </a:p>
                  </a:txBody>
                  <a:tcPr marL="6098" marR="6098" marT="609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5923005"/>
                  </a:ext>
                </a:extLst>
              </a:tr>
              <a:tr h="22170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VALOR APURADOS NO PERÍODO</a:t>
                      </a:r>
                    </a:p>
                  </a:txBody>
                  <a:tcPr marL="6098" marR="6098" marT="60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7.485.591,42</a:t>
                      </a:r>
                    </a:p>
                  </a:txBody>
                  <a:tcPr marL="6098" marR="6098" marT="60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8323406"/>
                  </a:ext>
                </a:extLst>
              </a:tr>
              <a:tr h="263211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PARTICIPAÇÃO DAS DESPESAS COM ENSINO</a:t>
                      </a:r>
                    </a:p>
                  </a:txBody>
                  <a:tcPr marL="6098" marR="6098" marT="609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7178014"/>
                  </a:ext>
                </a:extLst>
              </a:tr>
              <a:tr h="20599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 DE APLICAÇÃO NOS PERÍODOS</a:t>
                      </a:r>
                    </a:p>
                  </a:txBody>
                  <a:tcPr marL="6098" marR="6098" marT="60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22,06%</a:t>
                      </a:r>
                    </a:p>
                  </a:txBody>
                  <a:tcPr marL="6098" marR="6098" marT="60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9548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16944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539552" y="143485"/>
            <a:ext cx="79208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BR" sz="4800" dirty="0">
              <a:solidFill>
                <a:srgbClr val="2F5897"/>
              </a:solidFill>
              <a:ea typeface="+mj-ea"/>
              <a:cs typeface="+mj-cs"/>
            </a:endParaRPr>
          </a:p>
          <a:p>
            <a:pPr algn="ctr"/>
            <a:endParaRPr lang="pt-BR" sz="4800" dirty="0">
              <a:solidFill>
                <a:srgbClr val="2F5897"/>
              </a:solidFill>
              <a:ea typeface="+mj-ea"/>
              <a:cs typeface="+mj-cs"/>
            </a:endParaRPr>
          </a:p>
        </p:txBody>
      </p:sp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id="{5951FD0D-0681-EA11-16C2-57AC0EA0E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199" y="6344004"/>
            <a:ext cx="2895600" cy="365125"/>
          </a:xfrm>
        </p:spPr>
        <p:txBody>
          <a:bodyPr/>
          <a:lstStyle/>
          <a:p>
            <a:r>
              <a:rPr lang="pt-BR"/>
              <a:t>2° Quadrimestre -  2025</a:t>
            </a:r>
            <a:endParaRPr lang="pt-BR" dirty="0"/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2A8DEC69-FC39-D3C9-EC31-EECD245286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9501261"/>
              </p:ext>
            </p:extLst>
          </p:nvPr>
        </p:nvGraphicFramePr>
        <p:xfrm>
          <a:off x="963042" y="1268760"/>
          <a:ext cx="7073900" cy="2927985"/>
        </p:xfrm>
        <a:graphic>
          <a:graphicData uri="http://schemas.openxmlformats.org/drawingml/2006/table">
            <a:tbl>
              <a:tblPr/>
              <a:tblGrid>
                <a:gridCol w="4545062">
                  <a:extLst>
                    <a:ext uri="{9D8B030D-6E8A-4147-A177-3AD203B41FA5}">
                      <a16:colId xmlns:a16="http://schemas.microsoft.com/office/drawing/2014/main" val="3201317508"/>
                    </a:ext>
                  </a:extLst>
                </a:gridCol>
                <a:gridCol w="2528838">
                  <a:extLst>
                    <a:ext uri="{9D8B030D-6E8A-4147-A177-3AD203B41FA5}">
                      <a16:colId xmlns:a16="http://schemas.microsoft.com/office/drawing/2014/main" val="4222218733"/>
                    </a:ext>
                  </a:extLst>
                </a:gridCol>
              </a:tblGrid>
              <a:tr h="40005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RECEITAS DO FUNDEB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560118"/>
                  </a:ext>
                </a:extLst>
              </a:tr>
              <a:tr h="20002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JANEIRO/AGOSTO 2025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4037996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72000" algn="l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RECEITAS DO FUNDEB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8.442.896,83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379976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72000" algn="l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RECEITAS DO FUNDEB - VAAF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00195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72000" algn="l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RECEITAS DO FUNDEB - VAAT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1.149.991,99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253165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72000" algn="l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PARA ÍNDICE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9.592.888,82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54127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72000" algn="l" fontAlgn="b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RECEITAS DO FUNDEB - VAAR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343.719,90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2621266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marL="72000"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9213270"/>
                  </a:ext>
                </a:extLst>
              </a:tr>
              <a:tr h="485775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MÍNIMO CONSTITUCIONAL 70% NA REMUNERAÇÃO DOS PROFISSIONAIS DA EDUCAÇÃO BÁSICA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6.715.022,17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6060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71514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id="{5951FD0D-0681-EA11-16C2-57AC0EA0E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199" y="6344004"/>
            <a:ext cx="2895600" cy="365125"/>
          </a:xfrm>
        </p:spPr>
        <p:txBody>
          <a:bodyPr/>
          <a:lstStyle/>
          <a:p>
            <a:r>
              <a:rPr lang="pt-BR"/>
              <a:t>2° Quadrimestre -  2025</a:t>
            </a:r>
            <a:endParaRPr lang="pt-BR" dirty="0"/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7F63F581-5601-6F9F-84DE-438AAC5BCD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5637483"/>
              </p:ext>
            </p:extLst>
          </p:nvPr>
        </p:nvGraphicFramePr>
        <p:xfrm>
          <a:off x="539552" y="913805"/>
          <a:ext cx="8064896" cy="3943535"/>
        </p:xfrm>
        <a:graphic>
          <a:graphicData uri="http://schemas.openxmlformats.org/drawingml/2006/table">
            <a:tbl>
              <a:tblPr/>
              <a:tblGrid>
                <a:gridCol w="4504620">
                  <a:extLst>
                    <a:ext uri="{9D8B030D-6E8A-4147-A177-3AD203B41FA5}">
                      <a16:colId xmlns:a16="http://schemas.microsoft.com/office/drawing/2014/main" val="1530639931"/>
                    </a:ext>
                  </a:extLst>
                </a:gridCol>
                <a:gridCol w="3560276">
                  <a:extLst>
                    <a:ext uri="{9D8B030D-6E8A-4147-A177-3AD203B41FA5}">
                      <a16:colId xmlns:a16="http://schemas.microsoft.com/office/drawing/2014/main" val="3919712411"/>
                    </a:ext>
                  </a:extLst>
                </a:gridCol>
              </a:tblGrid>
              <a:tr h="53751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DO FUNDEB</a:t>
                      </a:r>
                    </a:p>
                  </a:txBody>
                  <a:tcPr marL="8993" marR="8993" marT="89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0615738"/>
                  </a:ext>
                </a:extLst>
              </a:tr>
              <a:tr h="282195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JANEIRO/AGOSTO 2025</a:t>
                      </a:r>
                    </a:p>
                  </a:txBody>
                  <a:tcPr marL="8993" marR="8993" marT="899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9279961"/>
                  </a:ext>
                </a:extLst>
              </a:tr>
              <a:tr h="53751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PAGAMENTOS DOS PROFISSIONAIS DA EDUCAÇÃO</a:t>
                      </a:r>
                    </a:p>
                  </a:txBody>
                  <a:tcPr marL="8993" marR="8993" marT="8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6.933.052,67</a:t>
                      </a:r>
                    </a:p>
                  </a:txBody>
                  <a:tcPr marL="8993" marR="8993" marT="8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1685646"/>
                  </a:ext>
                </a:extLst>
              </a:tr>
              <a:tr h="249945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993" marR="8993" marT="899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3782137"/>
                  </a:ext>
                </a:extLst>
              </a:tr>
              <a:tr h="39328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 DE APLICAÇÃO NOS PERÍODOS</a:t>
                      </a:r>
                    </a:p>
                  </a:txBody>
                  <a:tcPr marL="8993" marR="8993" marT="8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72,27%</a:t>
                      </a:r>
                    </a:p>
                  </a:txBody>
                  <a:tcPr marL="8993" marR="8993" marT="8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6680305"/>
                  </a:ext>
                </a:extLst>
              </a:tr>
              <a:tr h="271445">
                <a:tc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993" marR="8993" marT="89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993" marR="8993" marT="899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4999046"/>
                  </a:ext>
                </a:extLst>
              </a:tr>
              <a:tr h="53751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VALORES APURADOS ACIMA DO MÍNIMO CONSTITUCIONAL </a:t>
                      </a:r>
                    </a:p>
                  </a:txBody>
                  <a:tcPr marL="8993" marR="8993" marT="89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8697194"/>
                  </a:ext>
                </a:extLst>
              </a:tr>
              <a:tr h="31444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993" marR="8993" marT="89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993" marR="8993" marT="899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7351315"/>
                  </a:ext>
                </a:extLst>
              </a:tr>
              <a:tr h="39328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 R$</a:t>
                      </a:r>
                    </a:p>
                  </a:txBody>
                  <a:tcPr marL="8993" marR="8993" marT="89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218.030,50</a:t>
                      </a:r>
                    </a:p>
                  </a:txBody>
                  <a:tcPr marL="8993" marR="8993" marT="8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594981"/>
                  </a:ext>
                </a:extLst>
              </a:tr>
              <a:tr h="39328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 %</a:t>
                      </a:r>
                    </a:p>
                  </a:txBody>
                  <a:tcPr marL="8993" marR="8993" marT="89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2,27%</a:t>
                      </a:r>
                    </a:p>
                  </a:txBody>
                  <a:tcPr marL="8993" marR="8993" marT="89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5007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60511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539552" y="143485"/>
            <a:ext cx="79208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BR" sz="4800" dirty="0">
              <a:solidFill>
                <a:srgbClr val="2F5897"/>
              </a:solidFill>
              <a:ea typeface="+mj-ea"/>
              <a:cs typeface="+mj-cs"/>
            </a:endParaRPr>
          </a:p>
          <a:p>
            <a:pPr algn="ctr"/>
            <a:endParaRPr lang="pt-BR" sz="4800" dirty="0">
              <a:solidFill>
                <a:srgbClr val="2F5897"/>
              </a:solidFill>
              <a:ea typeface="+mj-ea"/>
              <a:cs typeface="+mj-cs"/>
            </a:endParaRPr>
          </a:p>
        </p:txBody>
      </p:sp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id="{ABDD994A-F7DF-E522-24D8-D7943C9DB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88138"/>
            <a:ext cx="2895600" cy="365125"/>
          </a:xfrm>
        </p:spPr>
        <p:txBody>
          <a:bodyPr/>
          <a:lstStyle/>
          <a:p>
            <a:r>
              <a:rPr lang="pt-BR"/>
              <a:t>2° Quadrimestre -  2025</a:t>
            </a:r>
            <a:endParaRPr lang="pt-BR" dirty="0"/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DBD00670-3961-DDC0-9705-B49E012E0C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4772845"/>
              </p:ext>
            </p:extLst>
          </p:nvPr>
        </p:nvGraphicFramePr>
        <p:xfrm>
          <a:off x="467544" y="404664"/>
          <a:ext cx="8136904" cy="5688632"/>
        </p:xfrm>
        <a:graphic>
          <a:graphicData uri="http://schemas.openxmlformats.org/drawingml/2006/table">
            <a:tbl>
              <a:tblPr/>
              <a:tblGrid>
                <a:gridCol w="4544840">
                  <a:extLst>
                    <a:ext uri="{9D8B030D-6E8A-4147-A177-3AD203B41FA5}">
                      <a16:colId xmlns:a16="http://schemas.microsoft.com/office/drawing/2014/main" val="1954303241"/>
                    </a:ext>
                  </a:extLst>
                </a:gridCol>
                <a:gridCol w="3592064">
                  <a:extLst>
                    <a:ext uri="{9D8B030D-6E8A-4147-A177-3AD203B41FA5}">
                      <a16:colId xmlns:a16="http://schemas.microsoft.com/office/drawing/2014/main" val="160690990"/>
                    </a:ext>
                  </a:extLst>
                </a:gridCol>
              </a:tblGrid>
              <a:tr h="39278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DO FUNDEB - VAAT - EDUCAÇÃO INFANTIL</a:t>
                      </a:r>
                    </a:p>
                  </a:txBody>
                  <a:tcPr marL="8269" marR="8269" marT="82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7909277"/>
                  </a:ext>
                </a:extLst>
              </a:tr>
              <a:tr h="270887"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69" marR="8269" marT="82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69" marR="8269" marT="82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7788062"/>
                  </a:ext>
                </a:extLst>
              </a:tr>
              <a:tr h="284432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MÍNIMO EXIGIDO</a:t>
                      </a:r>
                    </a:p>
                  </a:txBody>
                  <a:tcPr marL="8269" marR="8269" marT="82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574.996,00</a:t>
                      </a:r>
                    </a:p>
                  </a:txBody>
                  <a:tcPr marL="8269" marR="8269" marT="82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9108366"/>
                  </a:ext>
                </a:extLst>
              </a:tr>
              <a:tr h="270887"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69" marR="8269" marT="826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69" marR="8269" marT="826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5825339"/>
                  </a:ext>
                </a:extLst>
              </a:tr>
              <a:tr h="2844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COM EDUCAÇÃO INFANTIL</a:t>
                      </a:r>
                    </a:p>
                  </a:txBody>
                  <a:tcPr marL="8269" marR="8269" marT="8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307.399,61</a:t>
                      </a:r>
                    </a:p>
                  </a:txBody>
                  <a:tcPr marL="8269" marR="8269" marT="8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5539029"/>
                  </a:ext>
                </a:extLst>
              </a:tr>
              <a:tr h="297976"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69" marR="8269" marT="826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69" marR="8269" marT="826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5698934"/>
                  </a:ext>
                </a:extLst>
              </a:tr>
              <a:tr h="2844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 DE APLICAÇÃO NOS PERÍODOS</a:t>
                      </a:r>
                    </a:p>
                  </a:txBody>
                  <a:tcPr marL="8269" marR="8269" marT="8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26,73%</a:t>
                      </a:r>
                    </a:p>
                  </a:txBody>
                  <a:tcPr marL="8269" marR="8269" marT="8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4742215"/>
                  </a:ext>
                </a:extLst>
              </a:tr>
              <a:tr h="297976">
                <a:tc>
                  <a:txBody>
                    <a:bodyPr/>
                    <a:lstStyle/>
                    <a:p>
                      <a:pPr algn="l" fontAlgn="ctr"/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69" marR="8269" marT="826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69" marR="8269" marT="826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4004580"/>
                  </a:ext>
                </a:extLst>
              </a:tr>
              <a:tr h="39278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DO FUNDEB - VAAT DESPESAS COM CAPITAL 15%</a:t>
                      </a:r>
                    </a:p>
                  </a:txBody>
                  <a:tcPr marL="8269" marR="8269" marT="82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0252231"/>
                  </a:ext>
                </a:extLst>
              </a:tr>
              <a:tr h="270887"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69" marR="8269" marT="82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69" marR="8269" marT="82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5619552"/>
                  </a:ext>
                </a:extLst>
              </a:tr>
              <a:tr h="2844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MÍNIMO EXIGIDO</a:t>
                      </a:r>
                    </a:p>
                  </a:txBody>
                  <a:tcPr marL="8269" marR="8269" marT="8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172.498,80</a:t>
                      </a:r>
                    </a:p>
                  </a:txBody>
                  <a:tcPr marL="8269" marR="8269" marT="8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520304"/>
                  </a:ext>
                </a:extLst>
              </a:tr>
              <a:tr h="284432"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69" marR="8269" marT="826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69" marR="8269" marT="826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3532369"/>
                  </a:ext>
                </a:extLst>
              </a:tr>
              <a:tr h="2844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DESPESAS DE CAPITAL</a:t>
                      </a:r>
                    </a:p>
                  </a:txBody>
                  <a:tcPr marL="8269" marR="8269" marT="8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7.207,00</a:t>
                      </a:r>
                    </a:p>
                  </a:txBody>
                  <a:tcPr marL="8269" marR="8269" marT="8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0446642"/>
                  </a:ext>
                </a:extLst>
              </a:tr>
              <a:tr h="297976"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69" marR="8269" marT="826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69" marR="8269" marT="826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0484187"/>
                  </a:ext>
                </a:extLst>
              </a:tr>
              <a:tr h="39278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PARTICIPAÇÃO DAS DESPESAS COM FUNDEB - VAAT - CAPITAL</a:t>
                      </a:r>
                    </a:p>
                  </a:txBody>
                  <a:tcPr marL="8269" marR="8269" marT="826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4721171"/>
                  </a:ext>
                </a:extLst>
              </a:tr>
              <a:tr h="270887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69" marR="8269" marT="826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1665650"/>
                  </a:ext>
                </a:extLst>
              </a:tr>
              <a:tr h="28443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 DE APLICAÇÃO NOS PERÍODOS</a:t>
                      </a:r>
                    </a:p>
                  </a:txBody>
                  <a:tcPr marL="8269" marR="8269" marT="8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0,63%</a:t>
                      </a:r>
                    </a:p>
                  </a:txBody>
                  <a:tcPr marL="8269" marR="8269" marT="82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8861221"/>
                  </a:ext>
                </a:extLst>
              </a:tr>
              <a:tr h="270887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Fonte: Relatório Resumido da Execução Orçamentaria</a:t>
                      </a:r>
                    </a:p>
                  </a:txBody>
                  <a:tcPr marL="8269" marR="8269" marT="826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269" marR="8269" marT="826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3625408"/>
                  </a:ext>
                </a:extLst>
              </a:tr>
              <a:tr h="270887"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Demonstrativo das Despesas com manutenção e desenvolvimento do ensino - MDE</a:t>
                      </a:r>
                    </a:p>
                  </a:txBody>
                  <a:tcPr marL="8269" marR="8269" marT="82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98127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85462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24E9F2AA-943C-4F47-A0F7-452C6F417E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4" y="0"/>
            <a:ext cx="9144000" cy="6858000"/>
          </a:xfrm>
          <a:prstGeom prst="rect">
            <a:avLst/>
          </a:prstGeom>
        </p:spPr>
      </p:pic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id="{49B6309B-A5C7-65CE-AF38-FCBF01DE3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2° Quadrimestre -  2025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3966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331640" y="1340768"/>
            <a:ext cx="62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539552" y="143485"/>
            <a:ext cx="79208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BR" sz="4800" dirty="0">
              <a:solidFill>
                <a:srgbClr val="2F5897"/>
              </a:solidFill>
              <a:ea typeface="+mj-ea"/>
              <a:cs typeface="+mj-cs"/>
            </a:endParaRPr>
          </a:p>
          <a:p>
            <a:pPr algn="ctr"/>
            <a:br>
              <a:rPr lang="pt-BR" sz="5400" dirty="0">
                <a:solidFill>
                  <a:srgbClr val="2F5897"/>
                </a:solidFill>
                <a:ea typeface="+mj-ea"/>
                <a:cs typeface="+mj-cs"/>
              </a:rPr>
            </a:br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D878499-DA66-AA7E-2F51-57BC71662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49390"/>
            <a:ext cx="2895600" cy="365125"/>
          </a:xfrm>
        </p:spPr>
        <p:txBody>
          <a:bodyPr/>
          <a:lstStyle/>
          <a:p>
            <a:r>
              <a:rPr lang="pt-BR" dirty="0"/>
              <a:t>2° Quadrimestre -  2025</a:t>
            </a:r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2D4D4220-A56E-8A60-4ED3-D113CAA10C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5634217"/>
              </p:ext>
            </p:extLst>
          </p:nvPr>
        </p:nvGraphicFramePr>
        <p:xfrm>
          <a:off x="451205" y="327523"/>
          <a:ext cx="8241590" cy="6021867"/>
        </p:xfrm>
        <a:graphic>
          <a:graphicData uri="http://schemas.openxmlformats.org/drawingml/2006/table">
            <a:tbl>
              <a:tblPr/>
              <a:tblGrid>
                <a:gridCol w="6357799">
                  <a:extLst>
                    <a:ext uri="{9D8B030D-6E8A-4147-A177-3AD203B41FA5}">
                      <a16:colId xmlns:a16="http://schemas.microsoft.com/office/drawing/2014/main" val="639838612"/>
                    </a:ext>
                  </a:extLst>
                </a:gridCol>
                <a:gridCol w="1883791">
                  <a:extLst>
                    <a:ext uri="{9D8B030D-6E8A-4147-A177-3AD203B41FA5}">
                      <a16:colId xmlns:a16="http://schemas.microsoft.com/office/drawing/2014/main" val="3588606167"/>
                    </a:ext>
                  </a:extLst>
                </a:gridCol>
              </a:tblGrid>
              <a:tr h="29515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2000" b="1" i="0" u="sng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RESUMO DA MOVIMENTAÇÃO FINANCEIRA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3201288"/>
                  </a:ext>
                </a:extLst>
              </a:tr>
              <a:tr h="130362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174835"/>
                  </a:ext>
                </a:extLst>
              </a:tr>
              <a:tr h="24596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TRANSFERÊNCIAS DE RECURSOS DO FUNDEB – FONTE 101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7599468"/>
                  </a:ext>
                </a:extLst>
              </a:tr>
              <a:tr h="24596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Janeiro a Agosto de 2025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2249031"/>
                  </a:ext>
                </a:extLst>
              </a:tr>
              <a:tr h="29515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8358329"/>
                  </a:ext>
                </a:extLst>
              </a:tr>
              <a:tr h="30745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FUNDEB –  Profissionais da Educação 70%.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3543205"/>
                  </a:ext>
                </a:extLst>
              </a:tr>
              <a:tr h="29515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Bancos saldo inicial (I)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8275240"/>
                  </a:ext>
                </a:extLst>
              </a:tr>
              <a:tr h="28777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5028706"/>
                  </a:ext>
                </a:extLst>
              </a:tr>
              <a:tr h="319754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Receita orçamentaria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0025785"/>
                  </a:ext>
                </a:extLst>
              </a:tr>
              <a:tr h="29515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Transferências de recursos do FUNDEB (II)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7.261.306,18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8481039"/>
                  </a:ext>
                </a:extLst>
              </a:tr>
              <a:tr h="29515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Remuneração de depósitos bancários (III)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80.250,15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3210282"/>
                  </a:ext>
                </a:extLst>
              </a:tr>
              <a:tr h="29515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(IV) = (I+II+III)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7.341.556,33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4920853"/>
                  </a:ext>
                </a:extLst>
              </a:tr>
              <a:tr h="17055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05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747156"/>
                  </a:ext>
                </a:extLst>
              </a:tr>
              <a:tr h="29515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Despesa Orçamentária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5813099"/>
                  </a:ext>
                </a:extLst>
              </a:tr>
              <a:tr h="29515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Despesa orçamentária Paga (V)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6.635.460,06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2657993"/>
                  </a:ext>
                </a:extLst>
              </a:tr>
              <a:tr h="29515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Restos a Pagar Pagos (VI)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297980"/>
                  </a:ext>
                </a:extLst>
              </a:tr>
              <a:tr h="29515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(VII) = (V+VI)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6.635.460,06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0668242"/>
                  </a:ext>
                </a:extLst>
              </a:tr>
              <a:tr h="215764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9092625"/>
                  </a:ext>
                </a:extLst>
              </a:tr>
              <a:tr h="29515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Banco Saldo Final (VIII) = (I+IV-VII)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706.096,27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1112689"/>
                  </a:ext>
                </a:extLst>
              </a:tr>
              <a:tr h="29515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Saldo a Pagar (IX)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2450138"/>
                  </a:ext>
                </a:extLst>
              </a:tr>
              <a:tr h="29515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Saldo Financeiro Gerencial (X)= (VIII-IX)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706.096,27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10612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4340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3568" y="1772816"/>
            <a:ext cx="7756263" cy="4392488"/>
          </a:xfrm>
        </p:spPr>
        <p:txBody>
          <a:bodyPr>
            <a:noAutofit/>
          </a:bodyPr>
          <a:lstStyle/>
          <a:p>
            <a:br>
              <a:rPr lang="pt-BR" b="1" dirty="0">
                <a:hlinkClick r:id="rId3" action="ppaction://hlinkfile"/>
              </a:rPr>
            </a:br>
            <a:br>
              <a:rPr lang="pt-BR" b="1" dirty="0">
                <a:hlinkClick r:id="rId3" action="ppaction://hlinkfile"/>
              </a:rPr>
            </a:br>
            <a:endParaRPr lang="pt-BR" b="1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CB81BE8-BA72-7F3F-418C-D1B89F89B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199" y="6328063"/>
            <a:ext cx="2895600" cy="365125"/>
          </a:xfrm>
        </p:spPr>
        <p:txBody>
          <a:bodyPr/>
          <a:lstStyle/>
          <a:p>
            <a:r>
              <a:rPr lang="pt-BR"/>
              <a:t>2° Quadrimestre -  2025</a:t>
            </a:r>
            <a:endParaRPr lang="pt-BR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C036BDBA-DACF-3B59-BFC3-2C59FA2914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456144"/>
              </p:ext>
            </p:extLst>
          </p:nvPr>
        </p:nvGraphicFramePr>
        <p:xfrm>
          <a:off x="431539" y="476672"/>
          <a:ext cx="8280920" cy="6179773"/>
        </p:xfrm>
        <a:graphic>
          <a:graphicData uri="http://schemas.openxmlformats.org/drawingml/2006/table">
            <a:tbl>
              <a:tblPr/>
              <a:tblGrid>
                <a:gridCol w="1279346">
                  <a:extLst>
                    <a:ext uri="{9D8B030D-6E8A-4147-A177-3AD203B41FA5}">
                      <a16:colId xmlns:a16="http://schemas.microsoft.com/office/drawing/2014/main" val="2304961449"/>
                    </a:ext>
                  </a:extLst>
                </a:gridCol>
                <a:gridCol w="1320514">
                  <a:extLst>
                    <a:ext uri="{9D8B030D-6E8A-4147-A177-3AD203B41FA5}">
                      <a16:colId xmlns:a16="http://schemas.microsoft.com/office/drawing/2014/main" val="2263389869"/>
                    </a:ext>
                  </a:extLst>
                </a:gridCol>
                <a:gridCol w="1320514">
                  <a:extLst>
                    <a:ext uri="{9D8B030D-6E8A-4147-A177-3AD203B41FA5}">
                      <a16:colId xmlns:a16="http://schemas.microsoft.com/office/drawing/2014/main" val="3552813609"/>
                    </a:ext>
                  </a:extLst>
                </a:gridCol>
                <a:gridCol w="1320514">
                  <a:extLst>
                    <a:ext uri="{9D8B030D-6E8A-4147-A177-3AD203B41FA5}">
                      <a16:colId xmlns:a16="http://schemas.microsoft.com/office/drawing/2014/main" val="2175494867"/>
                    </a:ext>
                  </a:extLst>
                </a:gridCol>
                <a:gridCol w="1347845">
                  <a:extLst>
                    <a:ext uri="{9D8B030D-6E8A-4147-A177-3AD203B41FA5}">
                      <a16:colId xmlns:a16="http://schemas.microsoft.com/office/drawing/2014/main" val="532650460"/>
                    </a:ext>
                  </a:extLst>
                </a:gridCol>
                <a:gridCol w="1692187">
                  <a:extLst>
                    <a:ext uri="{9D8B030D-6E8A-4147-A177-3AD203B41FA5}">
                      <a16:colId xmlns:a16="http://schemas.microsoft.com/office/drawing/2014/main" val="1627912122"/>
                    </a:ext>
                  </a:extLst>
                </a:gridCol>
              </a:tblGrid>
              <a:tr h="357494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Demonstrativo da Despesa do Órgão</a:t>
                      </a:r>
                    </a:p>
                  </a:txBody>
                  <a:tcPr marL="7643" marR="7643" marT="76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9179479"/>
                  </a:ext>
                </a:extLst>
              </a:tr>
              <a:tr h="276771">
                <a:tc gridSpan="6"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Órgão 08 - Sec. Municipal de Educação - Despesas Profissionais da Educação</a:t>
                      </a:r>
                    </a:p>
                  </a:txBody>
                  <a:tcPr marL="7643" marR="7643" marT="76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6875884"/>
                  </a:ext>
                </a:extLst>
              </a:tr>
              <a:tr h="276771">
                <a:tc gridSpan="6">
                  <a:txBody>
                    <a:bodyPr/>
                    <a:lstStyle/>
                    <a:p>
                      <a:pPr algn="l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Fonte 101</a:t>
                      </a:r>
                    </a:p>
                  </a:txBody>
                  <a:tcPr marL="7643" marR="7643" marT="76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1232701"/>
                  </a:ext>
                </a:extLst>
              </a:tr>
              <a:tr h="276771">
                <a:tc gridSpan="6">
                  <a:txBody>
                    <a:bodyPr/>
                    <a:lstStyle/>
                    <a:p>
                      <a:pPr algn="l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Despesa Liquidada</a:t>
                      </a:r>
                    </a:p>
                  </a:txBody>
                  <a:tcPr marL="7643" marR="7643" marT="76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1709949"/>
                  </a:ext>
                </a:extLst>
              </a:tr>
              <a:tr h="269852">
                <a:tc gridSpan="6">
                  <a:txBody>
                    <a:bodyPr/>
                    <a:lstStyle/>
                    <a:p>
                      <a:pPr algn="l" fontAlgn="t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Período:05/2025 - 08/2025</a:t>
                      </a:r>
                    </a:p>
                  </a:txBody>
                  <a:tcPr marL="7643" marR="7643" marT="764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1447323"/>
                  </a:ext>
                </a:extLst>
              </a:tr>
              <a:tr h="380559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t-BR" sz="1800" b="1" i="0" u="sng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Despesas Correntes Liquidadas</a:t>
                      </a:r>
                    </a:p>
                  </a:txBody>
                  <a:tcPr marL="7643" marR="7643" marT="76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8896708"/>
                  </a:ext>
                </a:extLst>
              </a:tr>
              <a:tr h="43821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Natureza da Despesa</a:t>
                      </a:r>
                    </a:p>
                  </a:txBody>
                  <a:tcPr marL="7643" marR="7643" marT="76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Maio</a:t>
                      </a:r>
                    </a:p>
                  </a:txBody>
                  <a:tcPr marL="7643" marR="7643" marT="7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Junho</a:t>
                      </a:r>
                    </a:p>
                  </a:txBody>
                  <a:tcPr marL="7643" marR="7643" marT="7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Julho</a:t>
                      </a:r>
                    </a:p>
                  </a:txBody>
                  <a:tcPr marL="7643" marR="7643" marT="7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Agosto</a:t>
                      </a:r>
                    </a:p>
                  </a:txBody>
                  <a:tcPr marL="7643" marR="7643" marT="7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Quadrimestre</a:t>
                      </a:r>
                    </a:p>
                  </a:txBody>
                  <a:tcPr marL="7643" marR="7643" marT="7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1077338"/>
                  </a:ext>
                </a:extLst>
              </a:tr>
              <a:tr h="39209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Vencimentos e vantagens</a:t>
                      </a:r>
                    </a:p>
                  </a:txBody>
                  <a:tcPr marL="7643" marR="7643" marT="76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694.506,64</a:t>
                      </a:r>
                    </a:p>
                  </a:txBody>
                  <a:tcPr marL="7643" marR="7643" marT="7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719.417,46</a:t>
                      </a:r>
                    </a:p>
                  </a:txBody>
                  <a:tcPr marL="7643" marR="7643" marT="7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713.336,25</a:t>
                      </a:r>
                    </a:p>
                  </a:txBody>
                  <a:tcPr marL="7643" marR="7643" marT="7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710.828,12</a:t>
                      </a:r>
                    </a:p>
                  </a:txBody>
                  <a:tcPr marL="7643" marR="7643" marT="7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2.838.088,47</a:t>
                      </a:r>
                    </a:p>
                  </a:txBody>
                  <a:tcPr marL="7643" marR="7643" marT="7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9136302"/>
                  </a:ext>
                </a:extLst>
              </a:tr>
              <a:tr h="58813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Indenizações e Restituições Trabalhistas</a:t>
                      </a:r>
                    </a:p>
                  </a:txBody>
                  <a:tcPr marL="7643" marR="7643" marT="76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1.597,74</a:t>
                      </a:r>
                    </a:p>
                  </a:txBody>
                  <a:tcPr marL="7643" marR="7643" marT="7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2.433,88</a:t>
                      </a:r>
                    </a:p>
                  </a:txBody>
                  <a:tcPr marL="7643" marR="7643" marT="7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0,00</a:t>
                      </a:r>
                    </a:p>
                  </a:txBody>
                  <a:tcPr marL="7643" marR="7643" marT="7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0,00</a:t>
                      </a:r>
                    </a:p>
                  </a:txBody>
                  <a:tcPr marL="7643" marR="7643" marT="7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4.031,62</a:t>
                      </a:r>
                    </a:p>
                  </a:txBody>
                  <a:tcPr marL="7643" marR="7643" marT="7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9165715"/>
                  </a:ext>
                </a:extLst>
              </a:tr>
              <a:tr h="39209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Serviços Extraordinários</a:t>
                      </a:r>
                    </a:p>
                  </a:txBody>
                  <a:tcPr marL="7643" marR="7643" marT="76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1.315,54</a:t>
                      </a:r>
                    </a:p>
                  </a:txBody>
                  <a:tcPr marL="7643" marR="7643" marT="7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738,10</a:t>
                      </a:r>
                    </a:p>
                  </a:txBody>
                  <a:tcPr marL="7643" marR="7643" marT="7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0,00</a:t>
                      </a:r>
                    </a:p>
                  </a:txBody>
                  <a:tcPr marL="7643" marR="7643" marT="7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135,97</a:t>
                      </a:r>
                    </a:p>
                  </a:txBody>
                  <a:tcPr marL="7643" marR="7643" marT="7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2.189,61</a:t>
                      </a:r>
                    </a:p>
                  </a:txBody>
                  <a:tcPr marL="7643" marR="7643" marT="7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6849411"/>
                  </a:ext>
                </a:extLst>
              </a:tr>
              <a:tr h="39209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Obrigações Patronais - RGPS</a:t>
                      </a:r>
                    </a:p>
                  </a:txBody>
                  <a:tcPr marL="7643" marR="7643" marT="76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26.539,28</a:t>
                      </a:r>
                    </a:p>
                  </a:txBody>
                  <a:tcPr marL="7643" marR="7643" marT="7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27.098,15</a:t>
                      </a:r>
                    </a:p>
                  </a:txBody>
                  <a:tcPr marL="7643" marR="7643" marT="7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23.295,62</a:t>
                      </a:r>
                    </a:p>
                  </a:txBody>
                  <a:tcPr marL="7643" marR="7643" marT="7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23.605,66</a:t>
                      </a:r>
                    </a:p>
                  </a:txBody>
                  <a:tcPr marL="7643" marR="7643" marT="7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100.538,71</a:t>
                      </a:r>
                    </a:p>
                  </a:txBody>
                  <a:tcPr marL="7643" marR="7643" marT="7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5221079"/>
                  </a:ext>
                </a:extLst>
              </a:tr>
              <a:tr h="39209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Obrigações Patronais - RPPS</a:t>
                      </a:r>
                    </a:p>
                  </a:txBody>
                  <a:tcPr marL="7643" marR="7643" marT="76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119.522,71</a:t>
                      </a:r>
                    </a:p>
                  </a:txBody>
                  <a:tcPr marL="7643" marR="7643" marT="7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126.142,99</a:t>
                      </a:r>
                    </a:p>
                  </a:txBody>
                  <a:tcPr marL="7643" marR="7643" marT="7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126.092,90</a:t>
                      </a:r>
                    </a:p>
                  </a:txBody>
                  <a:tcPr marL="7643" marR="7643" marT="7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125.726,39</a:t>
                      </a:r>
                    </a:p>
                  </a:txBody>
                  <a:tcPr marL="7643" marR="7643" marT="7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497.484,99</a:t>
                      </a:r>
                    </a:p>
                  </a:txBody>
                  <a:tcPr marL="7643" marR="7643" marT="7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8446229"/>
                  </a:ext>
                </a:extLst>
              </a:tr>
              <a:tr h="39209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Salário Família</a:t>
                      </a:r>
                    </a:p>
                  </a:txBody>
                  <a:tcPr marL="7643" marR="7643" marT="76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325,00</a:t>
                      </a:r>
                    </a:p>
                  </a:txBody>
                  <a:tcPr marL="7643" marR="7643" marT="7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195,00</a:t>
                      </a:r>
                    </a:p>
                  </a:txBody>
                  <a:tcPr marL="7643" marR="7643" marT="7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195,00</a:t>
                      </a:r>
                    </a:p>
                  </a:txBody>
                  <a:tcPr marL="7643" marR="7643" marT="7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195,00</a:t>
                      </a:r>
                    </a:p>
                  </a:txBody>
                  <a:tcPr marL="7643" marR="7643" marT="7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910,00</a:t>
                      </a:r>
                    </a:p>
                  </a:txBody>
                  <a:tcPr marL="7643" marR="7643" marT="76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045204"/>
                  </a:ext>
                </a:extLst>
              </a:tr>
              <a:tr h="56507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Total das despesas</a:t>
                      </a:r>
                    </a:p>
                  </a:txBody>
                  <a:tcPr marL="7643" marR="7643" marT="76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843.806,91</a:t>
                      </a:r>
                    </a:p>
                  </a:txBody>
                  <a:tcPr marL="7643" marR="7643" marT="76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876.025,58</a:t>
                      </a:r>
                    </a:p>
                  </a:txBody>
                  <a:tcPr marL="7643" marR="7643" marT="76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862.919,77</a:t>
                      </a:r>
                    </a:p>
                  </a:txBody>
                  <a:tcPr marL="7643" marR="7643" marT="76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860.491,14</a:t>
                      </a:r>
                    </a:p>
                  </a:txBody>
                  <a:tcPr marL="7643" marR="7643" marT="76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3.443.243,40</a:t>
                      </a:r>
                    </a:p>
                  </a:txBody>
                  <a:tcPr marL="7643" marR="7643" marT="764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7664573"/>
                  </a:ext>
                </a:extLst>
              </a:tr>
              <a:tr h="230642"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Fonte: Despesa por Órgão - 08 Função 12</a:t>
                      </a:r>
                    </a:p>
                  </a:txBody>
                  <a:tcPr marL="7643" marR="7643" marT="764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43" marR="7643" marT="764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43" marR="7643" marT="764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43" marR="7643" marT="764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43" marR="7643" marT="764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0981138"/>
                  </a:ext>
                </a:extLst>
              </a:tr>
              <a:tr h="230642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Fonte de recurso  101</a:t>
                      </a:r>
                    </a:p>
                  </a:txBody>
                  <a:tcPr marL="7643" marR="7643" marT="7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43" marR="7643" marT="7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43" marR="7643" marT="7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43" marR="7643" marT="7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43" marR="7643" marT="7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43" marR="7643" marT="7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35797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485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331640" y="1340768"/>
            <a:ext cx="62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539552" y="143485"/>
            <a:ext cx="79208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BR" sz="4800" dirty="0">
              <a:solidFill>
                <a:srgbClr val="2F5897"/>
              </a:solidFill>
              <a:ea typeface="+mj-ea"/>
              <a:cs typeface="+mj-cs"/>
            </a:endParaRPr>
          </a:p>
          <a:p>
            <a:pPr algn="ctr"/>
            <a:endParaRPr lang="pt-BR" sz="4800" dirty="0">
              <a:solidFill>
                <a:srgbClr val="2F5897"/>
              </a:solidFill>
              <a:ea typeface="+mj-ea"/>
              <a:cs typeface="+mj-cs"/>
            </a:endParaRPr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63ED93C-DEFF-8CF3-809E-92E69E2B3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04549"/>
            <a:ext cx="2895600" cy="365125"/>
          </a:xfrm>
        </p:spPr>
        <p:txBody>
          <a:bodyPr/>
          <a:lstStyle/>
          <a:p>
            <a:r>
              <a:rPr lang="pt-BR"/>
              <a:t>2° Quadrimestre -  2025</a:t>
            </a:r>
            <a:endParaRPr lang="pt-BR" dirty="0"/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7859B3D8-CFDE-1981-18B2-4B59A0B912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4196698"/>
              </p:ext>
            </p:extLst>
          </p:nvPr>
        </p:nvGraphicFramePr>
        <p:xfrm>
          <a:off x="415369" y="264018"/>
          <a:ext cx="8208912" cy="6040531"/>
        </p:xfrm>
        <a:graphic>
          <a:graphicData uri="http://schemas.openxmlformats.org/drawingml/2006/table">
            <a:tbl>
              <a:tblPr/>
              <a:tblGrid>
                <a:gridCol w="6332590">
                  <a:extLst>
                    <a:ext uri="{9D8B030D-6E8A-4147-A177-3AD203B41FA5}">
                      <a16:colId xmlns:a16="http://schemas.microsoft.com/office/drawing/2014/main" val="2610990122"/>
                    </a:ext>
                  </a:extLst>
                </a:gridCol>
                <a:gridCol w="1876322">
                  <a:extLst>
                    <a:ext uri="{9D8B030D-6E8A-4147-A177-3AD203B41FA5}">
                      <a16:colId xmlns:a16="http://schemas.microsoft.com/office/drawing/2014/main" val="1194261271"/>
                    </a:ext>
                  </a:extLst>
                </a:gridCol>
              </a:tblGrid>
              <a:tr h="29884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2000" b="1" i="0" u="sng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RESUMO DA MOVIMENTAÇÃO FINANCEIRA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2092770"/>
                  </a:ext>
                </a:extLst>
              </a:tr>
              <a:tr h="13199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6220137"/>
                  </a:ext>
                </a:extLst>
              </a:tr>
              <a:tr h="24904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TRANSFERÊNCIAS DE RECURSOS DO FUNDEB – FONTE 102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9412259"/>
                  </a:ext>
                </a:extLst>
              </a:tr>
              <a:tr h="24904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Janeiro a Agosto de 2025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0611903"/>
                  </a:ext>
                </a:extLst>
              </a:tr>
              <a:tr h="29884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3750974"/>
                  </a:ext>
                </a:extLst>
              </a:tr>
              <a:tr h="3113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FUNDEB – Manutenção do ensino 30%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4489192"/>
                  </a:ext>
                </a:extLst>
              </a:tr>
              <a:tr h="29884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Bancos saldo inicial (I)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481259"/>
                  </a:ext>
                </a:extLst>
              </a:tr>
              <a:tr h="29137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2920483"/>
                  </a:ext>
                </a:extLst>
              </a:tr>
              <a:tr h="32375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Receita Orçamentária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293627"/>
                  </a:ext>
                </a:extLst>
              </a:tr>
              <a:tr h="29884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Transferências de recursos do FUNDEB (II)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1.101.340,50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5510437"/>
                  </a:ext>
                </a:extLst>
              </a:tr>
              <a:tr h="29884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Remuneração de depósitos bancários (III)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651236"/>
                  </a:ext>
                </a:extLst>
              </a:tr>
              <a:tr h="29884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(IV) = (I+II+III)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1.101.340,50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4167258"/>
                  </a:ext>
                </a:extLst>
              </a:tr>
              <a:tr h="172682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050" b="1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9877463"/>
                  </a:ext>
                </a:extLst>
              </a:tr>
              <a:tr h="29884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Despesa Orçamentária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3234853"/>
                  </a:ext>
                </a:extLst>
              </a:tr>
              <a:tr h="29884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Despesa orçamentária Paga (V)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1.047.569,09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9486334"/>
                  </a:ext>
                </a:extLst>
              </a:tr>
              <a:tr h="29884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Restos a Pagar Pagos (VI)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7910787"/>
                  </a:ext>
                </a:extLst>
              </a:tr>
              <a:tr h="29884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(VII) = (V+VI)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1.047.569,09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4712018"/>
                  </a:ext>
                </a:extLst>
              </a:tr>
              <a:tr h="21846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0914682"/>
                  </a:ext>
                </a:extLst>
              </a:tr>
              <a:tr h="29884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Bancos saldo final (VIII) = (I+IV-VII)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53.771,41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7087671"/>
                  </a:ext>
                </a:extLst>
              </a:tr>
              <a:tr h="29884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Saldo a Pagar (IX)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174.785,72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7140289"/>
                  </a:ext>
                </a:extLst>
              </a:tr>
              <a:tr h="29884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Saldo Financeiro Gerencial (X) = (VIII-IX)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-121.014,31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82033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24983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id="{4B2DF458-E297-34A1-BD42-9B1F91B4D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2° Quadrimestre -  2025</a:t>
            </a:r>
            <a:endParaRPr lang="pt-BR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C82E7B04-8A8A-12C7-1435-B711B57450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3584586"/>
              </p:ext>
            </p:extLst>
          </p:nvPr>
        </p:nvGraphicFramePr>
        <p:xfrm>
          <a:off x="251520" y="331433"/>
          <a:ext cx="8640961" cy="5830006"/>
        </p:xfrm>
        <a:graphic>
          <a:graphicData uri="http://schemas.openxmlformats.org/drawingml/2006/table">
            <a:tbl>
              <a:tblPr/>
              <a:tblGrid>
                <a:gridCol w="1631011">
                  <a:extLst>
                    <a:ext uri="{9D8B030D-6E8A-4147-A177-3AD203B41FA5}">
                      <a16:colId xmlns:a16="http://schemas.microsoft.com/office/drawing/2014/main" val="968044436"/>
                    </a:ext>
                  </a:extLst>
                </a:gridCol>
                <a:gridCol w="1416941">
                  <a:extLst>
                    <a:ext uri="{9D8B030D-6E8A-4147-A177-3AD203B41FA5}">
                      <a16:colId xmlns:a16="http://schemas.microsoft.com/office/drawing/2014/main" val="3942615756"/>
                    </a:ext>
                  </a:extLst>
                </a:gridCol>
                <a:gridCol w="1386359">
                  <a:extLst>
                    <a:ext uri="{9D8B030D-6E8A-4147-A177-3AD203B41FA5}">
                      <a16:colId xmlns:a16="http://schemas.microsoft.com/office/drawing/2014/main" val="3428253561"/>
                    </a:ext>
                  </a:extLst>
                </a:gridCol>
                <a:gridCol w="1416941">
                  <a:extLst>
                    <a:ext uri="{9D8B030D-6E8A-4147-A177-3AD203B41FA5}">
                      <a16:colId xmlns:a16="http://schemas.microsoft.com/office/drawing/2014/main" val="1298856431"/>
                    </a:ext>
                  </a:extLst>
                </a:gridCol>
                <a:gridCol w="1376165">
                  <a:extLst>
                    <a:ext uri="{9D8B030D-6E8A-4147-A177-3AD203B41FA5}">
                      <a16:colId xmlns:a16="http://schemas.microsoft.com/office/drawing/2014/main" val="1220487305"/>
                    </a:ext>
                  </a:extLst>
                </a:gridCol>
                <a:gridCol w="1413544">
                  <a:extLst>
                    <a:ext uri="{9D8B030D-6E8A-4147-A177-3AD203B41FA5}">
                      <a16:colId xmlns:a16="http://schemas.microsoft.com/office/drawing/2014/main" val="1021872874"/>
                    </a:ext>
                  </a:extLst>
                </a:gridCol>
              </a:tblGrid>
              <a:tr h="583701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Demonstrativo da Despesa do Órgão</a:t>
                      </a:r>
                    </a:p>
                  </a:txBody>
                  <a:tcPr marL="7766" marR="7766" marT="77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5727928"/>
                  </a:ext>
                </a:extLst>
              </a:tr>
              <a:tr h="280176">
                <a:tc gridSpan="6"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Órgão 08 - Secretaria Municipal de Educação</a:t>
                      </a:r>
                    </a:p>
                  </a:txBody>
                  <a:tcPr marL="7766" marR="7766" marT="776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8706389"/>
                  </a:ext>
                </a:extLst>
              </a:tr>
              <a:tr h="280176">
                <a:tc gridSpan="6"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Despesas da Manutenção do Ensino</a:t>
                      </a:r>
                    </a:p>
                  </a:txBody>
                  <a:tcPr marL="7766" marR="7766" marT="776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9127830"/>
                  </a:ext>
                </a:extLst>
              </a:tr>
              <a:tr h="28017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Fonte 102</a:t>
                      </a:r>
                    </a:p>
                  </a:txBody>
                  <a:tcPr marL="7766" marR="7766" marT="77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7766" marR="7766" marT="776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7766" marR="7766" marT="776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7766" marR="7766" marT="776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7766" marR="7766" marT="776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7766" marR="7766" marT="7766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4781369"/>
                  </a:ext>
                </a:extLst>
              </a:tr>
              <a:tr h="280176">
                <a:tc gridSpan="6">
                  <a:txBody>
                    <a:bodyPr/>
                    <a:lstStyle/>
                    <a:p>
                      <a:pPr algn="l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Despesa Liquidada </a:t>
                      </a:r>
                    </a:p>
                  </a:txBody>
                  <a:tcPr marL="7766" marR="7766" marT="77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3483021"/>
                  </a:ext>
                </a:extLst>
              </a:tr>
              <a:tr h="273173">
                <a:tc gridSpan="6">
                  <a:txBody>
                    <a:bodyPr/>
                    <a:lstStyle/>
                    <a:p>
                      <a:pPr algn="l" fontAlgn="t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Período:05/2025 - 08/2025</a:t>
                      </a:r>
                    </a:p>
                  </a:txBody>
                  <a:tcPr marL="7766" marR="7766" marT="776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0404975"/>
                  </a:ext>
                </a:extLst>
              </a:tr>
              <a:tr h="385243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pt-BR" sz="2000" b="1" i="0" u="sng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Despesas Correntes Liquidadas</a:t>
                      </a:r>
                    </a:p>
                  </a:txBody>
                  <a:tcPr marL="7766" marR="7766" marT="77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376207"/>
                  </a:ext>
                </a:extLst>
              </a:tr>
              <a:tr h="44361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Natureza da Despesa</a:t>
                      </a:r>
                    </a:p>
                  </a:txBody>
                  <a:tcPr marL="7766" marR="7766" marT="77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Maio</a:t>
                      </a:r>
                    </a:p>
                  </a:txBody>
                  <a:tcPr marL="7766" marR="7766" marT="77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Junho</a:t>
                      </a:r>
                    </a:p>
                  </a:txBody>
                  <a:tcPr marL="7766" marR="7766" marT="77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Julho</a:t>
                      </a:r>
                    </a:p>
                  </a:txBody>
                  <a:tcPr marL="7766" marR="7766" marT="77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Agosto</a:t>
                      </a:r>
                    </a:p>
                  </a:txBody>
                  <a:tcPr marL="7766" marR="7766" marT="77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Quadrimestre</a:t>
                      </a:r>
                    </a:p>
                  </a:txBody>
                  <a:tcPr marL="7766" marR="7766" marT="77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1680581"/>
                  </a:ext>
                </a:extLst>
              </a:tr>
              <a:tr h="44361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Vencimentos e vantagens</a:t>
                      </a:r>
                    </a:p>
                  </a:txBody>
                  <a:tcPr marL="7766" marR="7766" marT="77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6.907,71</a:t>
                      </a:r>
                    </a:p>
                  </a:txBody>
                  <a:tcPr marL="7766" marR="7766" marT="77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0,00</a:t>
                      </a:r>
                    </a:p>
                  </a:txBody>
                  <a:tcPr marL="7766" marR="7766" marT="77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0,00</a:t>
                      </a:r>
                    </a:p>
                  </a:txBody>
                  <a:tcPr marL="7766" marR="7766" marT="77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0,00</a:t>
                      </a:r>
                    </a:p>
                  </a:txBody>
                  <a:tcPr marL="7766" marR="7766" marT="77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6.907,71</a:t>
                      </a:r>
                    </a:p>
                  </a:txBody>
                  <a:tcPr marL="7766" marR="7766" marT="77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4215121"/>
                  </a:ext>
                </a:extLst>
              </a:tr>
              <a:tr h="44361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Obrigações Patronais - RPPS</a:t>
                      </a:r>
                    </a:p>
                  </a:txBody>
                  <a:tcPr marL="7766" marR="7766" marT="77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1.498,97</a:t>
                      </a:r>
                    </a:p>
                  </a:txBody>
                  <a:tcPr marL="7766" marR="7766" marT="77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0,00</a:t>
                      </a:r>
                    </a:p>
                  </a:txBody>
                  <a:tcPr marL="7766" marR="7766" marT="77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0,00</a:t>
                      </a:r>
                    </a:p>
                  </a:txBody>
                  <a:tcPr marL="7766" marR="7766" marT="77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0,00</a:t>
                      </a:r>
                    </a:p>
                  </a:txBody>
                  <a:tcPr marL="7766" marR="7766" marT="77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1.498,97</a:t>
                      </a:r>
                    </a:p>
                  </a:txBody>
                  <a:tcPr marL="7766" marR="7766" marT="77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3106935"/>
                  </a:ext>
                </a:extLst>
              </a:tr>
              <a:tr h="44361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Material de Consumo</a:t>
                      </a:r>
                    </a:p>
                  </a:txBody>
                  <a:tcPr marL="7766" marR="7766" marT="77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83.809,12</a:t>
                      </a:r>
                    </a:p>
                  </a:txBody>
                  <a:tcPr marL="7766" marR="7766" marT="77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52.859,60</a:t>
                      </a:r>
                    </a:p>
                  </a:txBody>
                  <a:tcPr marL="7766" marR="7766" marT="77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42.311,73</a:t>
                      </a:r>
                    </a:p>
                  </a:txBody>
                  <a:tcPr marL="7766" marR="7766" marT="77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74.299,83</a:t>
                      </a:r>
                    </a:p>
                  </a:txBody>
                  <a:tcPr marL="7766" marR="7766" marT="77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253.280,28</a:t>
                      </a:r>
                    </a:p>
                  </a:txBody>
                  <a:tcPr marL="7766" marR="7766" marT="77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2916713"/>
                  </a:ext>
                </a:extLst>
              </a:tr>
              <a:tr h="66542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Passagens e despesas com locomoção</a:t>
                      </a:r>
                    </a:p>
                  </a:txBody>
                  <a:tcPr marL="7766" marR="7766" marT="77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50.986,96</a:t>
                      </a:r>
                    </a:p>
                  </a:txBody>
                  <a:tcPr marL="7766" marR="7766" marT="77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113.599,26</a:t>
                      </a:r>
                    </a:p>
                  </a:txBody>
                  <a:tcPr marL="7766" marR="7766" marT="77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51.438,92</a:t>
                      </a:r>
                    </a:p>
                  </a:txBody>
                  <a:tcPr marL="7766" marR="7766" marT="77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112.848,69</a:t>
                      </a:r>
                    </a:p>
                  </a:txBody>
                  <a:tcPr marL="7766" marR="7766" marT="77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328.873,83</a:t>
                      </a:r>
                    </a:p>
                  </a:txBody>
                  <a:tcPr marL="7766" marR="7766" marT="77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3536092"/>
                  </a:ext>
                </a:extLst>
              </a:tr>
              <a:tr h="455287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Outros Serviços de Terceiros - PJ</a:t>
                      </a:r>
                    </a:p>
                  </a:txBody>
                  <a:tcPr marL="7766" marR="7766" marT="77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8.817,20</a:t>
                      </a:r>
                    </a:p>
                  </a:txBody>
                  <a:tcPr marL="7766" marR="7766" marT="77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11.071,86</a:t>
                      </a:r>
                    </a:p>
                  </a:txBody>
                  <a:tcPr marL="7766" marR="7766" marT="77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13.839,82</a:t>
                      </a:r>
                    </a:p>
                  </a:txBody>
                  <a:tcPr marL="7766" marR="7766" marT="77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8.190,00</a:t>
                      </a:r>
                    </a:p>
                  </a:txBody>
                  <a:tcPr marL="7766" marR="7766" marT="77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41.918,88</a:t>
                      </a:r>
                    </a:p>
                  </a:txBody>
                  <a:tcPr marL="7766" marR="7766" marT="77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292301"/>
                  </a:ext>
                </a:extLst>
              </a:tr>
              <a:tr h="57202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Total das despesas</a:t>
                      </a:r>
                    </a:p>
                  </a:txBody>
                  <a:tcPr marL="7766" marR="7766" marT="77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152.019,96</a:t>
                      </a:r>
                    </a:p>
                  </a:txBody>
                  <a:tcPr marL="7766" marR="7766" marT="77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177.530,72</a:t>
                      </a:r>
                    </a:p>
                  </a:txBody>
                  <a:tcPr marL="7766" marR="7766" marT="77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107.590,47</a:t>
                      </a:r>
                    </a:p>
                  </a:txBody>
                  <a:tcPr marL="7766" marR="7766" marT="77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195.338,52</a:t>
                      </a:r>
                    </a:p>
                  </a:txBody>
                  <a:tcPr marL="7766" marR="7766" marT="77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632.479,67</a:t>
                      </a:r>
                    </a:p>
                  </a:txBody>
                  <a:tcPr marL="7766" marR="7766" marT="776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93337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91159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0917B4-C480-D125-D590-25945359D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-13672"/>
            <a:ext cx="8640960" cy="1008112"/>
          </a:xfrm>
        </p:spPr>
        <p:txBody>
          <a:bodyPr/>
          <a:lstStyle/>
          <a:p>
            <a:r>
              <a:rPr lang="pt-BR" sz="1900" b="1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Demonstrativo de liquidação por natureza de despesas - 2025</a:t>
            </a:r>
            <a:br>
              <a:rPr lang="pt-BR" sz="1900" b="1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</a:br>
            <a:br>
              <a:rPr lang="pt-BR" sz="100" b="1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</a:br>
            <a:r>
              <a:rPr lang="pt-BR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TRANSFERÊNCIAS DE RECURSOS DA MANUTENÇÃO DO ENSINO - 102</a:t>
            </a:r>
            <a:endParaRPr lang="pt-BR" sz="1600" dirty="0">
              <a:solidFill>
                <a:schemeClr val="tx1"/>
              </a:solidFill>
            </a:endParaRPr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9AB04ED2-E388-6828-517A-5D64E9701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199" y="6432531"/>
            <a:ext cx="2895600" cy="365125"/>
          </a:xfrm>
        </p:spPr>
        <p:txBody>
          <a:bodyPr/>
          <a:lstStyle/>
          <a:p>
            <a:r>
              <a:rPr lang="pt-BR"/>
              <a:t>2° Quadrimestre -  2025</a:t>
            </a:r>
            <a:endParaRPr lang="pt-BR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979AF6D4-F43B-CDEF-F1BA-07226A858A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3828951"/>
              </p:ext>
            </p:extLst>
          </p:nvPr>
        </p:nvGraphicFramePr>
        <p:xfrm>
          <a:off x="575556" y="1023123"/>
          <a:ext cx="8280920" cy="5199085"/>
        </p:xfrm>
        <a:graphic>
          <a:graphicData uri="http://schemas.openxmlformats.org/drawingml/2006/table">
            <a:tbl>
              <a:tblPr/>
              <a:tblGrid>
                <a:gridCol w="1598073">
                  <a:extLst>
                    <a:ext uri="{9D8B030D-6E8A-4147-A177-3AD203B41FA5}">
                      <a16:colId xmlns:a16="http://schemas.microsoft.com/office/drawing/2014/main" val="623538855"/>
                    </a:ext>
                  </a:extLst>
                </a:gridCol>
                <a:gridCol w="5157414">
                  <a:extLst>
                    <a:ext uri="{9D8B030D-6E8A-4147-A177-3AD203B41FA5}">
                      <a16:colId xmlns:a16="http://schemas.microsoft.com/office/drawing/2014/main" val="696891442"/>
                    </a:ext>
                  </a:extLst>
                </a:gridCol>
                <a:gridCol w="1525433">
                  <a:extLst>
                    <a:ext uri="{9D8B030D-6E8A-4147-A177-3AD203B41FA5}">
                      <a16:colId xmlns:a16="http://schemas.microsoft.com/office/drawing/2014/main" val="3527185741"/>
                    </a:ext>
                  </a:extLst>
                </a:gridCol>
              </a:tblGrid>
              <a:tr h="4230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Categoria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</a:rPr>
                        <a:t>Descrição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ctr" fontAlgn="ctr"/>
                      <a:r>
                        <a:rPr lang="pt-BR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Liquidado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9455784"/>
                  </a:ext>
                </a:extLst>
              </a:tr>
              <a:tr h="348353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3.1.90.11.01.01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VENCIMENTOS E VANTAGENS FIXAS PESSOAL EFETIVO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5.480,11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1479993"/>
                  </a:ext>
                </a:extLst>
              </a:tr>
              <a:tr h="348353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3.1.90.11.37.00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GRATIFICAÇÃO POR TEMPO DE SERVIÇO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856,56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5064329"/>
                  </a:ext>
                </a:extLst>
              </a:tr>
              <a:tr h="597176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3.1.90.11.51.00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OUTROS ADICIONAIS, VANTAGENS, GRATIFICAÇÕES E OUTROS COMPLEMENTOS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571,04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4317135"/>
                  </a:ext>
                </a:extLst>
              </a:tr>
              <a:tr h="597176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3.1.91.13.08.00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CONTRIBUIÇÕES PREVIDENCIÁRIAS - RPPS - PESSOAL ATIVO - PLANO PREV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1.498,97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8178660"/>
                  </a:ext>
                </a:extLst>
              </a:tr>
              <a:tr h="348353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3.3.90.30.01.03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DIESEL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153.235,54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7766095"/>
                  </a:ext>
                </a:extLst>
              </a:tr>
              <a:tr h="348353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3.3.90.30.04.00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GÁS E OUTROS MATERIAIS ENGARRAFADOS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5.326,00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6703922"/>
                  </a:ext>
                </a:extLst>
              </a:tr>
              <a:tr h="348353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3.3.90.30.07.12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GÊNEROS ALIMENTÍCIOS PARA COPA E CANTINA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349,81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0320819"/>
                  </a:ext>
                </a:extLst>
              </a:tr>
              <a:tr h="348353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3.3.90.30.16.00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MATERIAL DE EXPEDIENTE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8.248,90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4134299"/>
                  </a:ext>
                </a:extLst>
              </a:tr>
              <a:tr h="348353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3.3.90.30.19.00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MATERIAL DE ACONDICIONAMENTO E EMBALAGEM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340,00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5969636"/>
                  </a:ext>
                </a:extLst>
              </a:tr>
              <a:tr h="348353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3.3.90.30.21.00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MATERIAL DE LIMPEZA E PRODUÇÃO DE HIGIENIZAÇÃO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24.025,76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6667288"/>
                  </a:ext>
                </a:extLst>
              </a:tr>
              <a:tr h="348353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3.3.90.30.24.00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MATERIAL PARA MANUTENÇÃO DE BENS IMÓVEIS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8.282,13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78052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2647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0917B4-C480-D125-D590-25945359D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-13672"/>
            <a:ext cx="8640960" cy="1008112"/>
          </a:xfrm>
        </p:spPr>
        <p:txBody>
          <a:bodyPr/>
          <a:lstStyle/>
          <a:p>
            <a:r>
              <a:rPr lang="pt-BR" sz="1900" b="1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Demonstrativo de liquidação por natureza de despesas - 2025</a:t>
            </a:r>
            <a:br>
              <a:rPr lang="pt-BR" sz="1900" b="1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</a:br>
            <a:br>
              <a:rPr lang="pt-BR" sz="100" b="1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</a:br>
            <a:r>
              <a:rPr lang="pt-BR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TRANSFERÊNCIAS DE RECURSOS DA MANUTENÇÃO DO ENSINO - 102</a:t>
            </a:r>
            <a:endParaRPr lang="pt-BR" sz="1600" dirty="0">
              <a:solidFill>
                <a:schemeClr val="tx1"/>
              </a:solidFill>
            </a:endParaRPr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9AB04ED2-E388-6828-517A-5D64E9701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199" y="6432531"/>
            <a:ext cx="2895600" cy="365125"/>
          </a:xfrm>
        </p:spPr>
        <p:txBody>
          <a:bodyPr/>
          <a:lstStyle/>
          <a:p>
            <a:r>
              <a:rPr lang="pt-BR"/>
              <a:t>2° Quadrimestre -  2025</a:t>
            </a:r>
            <a:endParaRPr lang="pt-BR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629B3448-8B29-1E08-63ED-3F1F749905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3072905"/>
              </p:ext>
            </p:extLst>
          </p:nvPr>
        </p:nvGraphicFramePr>
        <p:xfrm>
          <a:off x="395536" y="994439"/>
          <a:ext cx="8352930" cy="5045733"/>
        </p:xfrm>
        <a:graphic>
          <a:graphicData uri="http://schemas.openxmlformats.org/drawingml/2006/table">
            <a:tbl>
              <a:tblPr/>
              <a:tblGrid>
                <a:gridCol w="1584176">
                  <a:extLst>
                    <a:ext uri="{9D8B030D-6E8A-4147-A177-3AD203B41FA5}">
                      <a16:colId xmlns:a16="http://schemas.microsoft.com/office/drawing/2014/main" val="241250063"/>
                    </a:ext>
                  </a:extLst>
                </a:gridCol>
                <a:gridCol w="5416834">
                  <a:extLst>
                    <a:ext uri="{9D8B030D-6E8A-4147-A177-3AD203B41FA5}">
                      <a16:colId xmlns:a16="http://schemas.microsoft.com/office/drawing/2014/main" val="2325728550"/>
                    </a:ext>
                  </a:extLst>
                </a:gridCol>
                <a:gridCol w="1351920">
                  <a:extLst>
                    <a:ext uri="{9D8B030D-6E8A-4147-A177-3AD203B41FA5}">
                      <a16:colId xmlns:a16="http://schemas.microsoft.com/office/drawing/2014/main" val="722437932"/>
                    </a:ext>
                  </a:extLst>
                </a:gridCol>
              </a:tblGrid>
              <a:tr h="41741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Categoria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Tahoma" panose="020B0604030504040204" pitchFamily="34" charset="0"/>
                        </a:rPr>
                        <a:t>Descrição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Liquidado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9267133"/>
                  </a:ext>
                </a:extLst>
              </a:tr>
              <a:tr h="343748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3.3.90.30.39.01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PNEUS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14.140,00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4254206"/>
                  </a:ext>
                </a:extLst>
              </a:tr>
              <a:tr h="343748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3.3.90.30.39.03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BATERIAS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5.234,42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213735"/>
                  </a:ext>
                </a:extLst>
              </a:tr>
              <a:tr h="343748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3.3.90.30.39.05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LONAS E PASTILHAS DE FREIO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-466,00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9908819"/>
                  </a:ext>
                </a:extLst>
              </a:tr>
              <a:tr h="343748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3.3.90.30.39.99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OUTROS MATERIAIS PARA MANUTENÇÃO DE VEÍCULOS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34.365,72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5055554"/>
                  </a:ext>
                </a:extLst>
              </a:tr>
              <a:tr h="343748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3.3.90.30.99.02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pt-BR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MATERIAL PARA COPA E COZINHA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198,00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9981381"/>
                  </a:ext>
                </a:extLst>
              </a:tr>
              <a:tr h="343748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3.3.90.33.03.00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DESPESAS COM TRANSPORTE ESCOLAR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328.873,83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9208714"/>
                  </a:ext>
                </a:extLst>
              </a:tr>
              <a:tr h="343748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3.3.90.39.01.00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ASSINATURAS DE PERIÓDICOS E ANUIDADES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8.817,20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1366591"/>
                  </a:ext>
                </a:extLst>
              </a:tr>
              <a:tr h="589284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3.3.90.39.17.00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MANUTENÇÃO E CONSERVAÇÃO DE MÁQUINAS E EQUIPAMENTOS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6.260,00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5268831"/>
                  </a:ext>
                </a:extLst>
              </a:tr>
              <a:tr h="589284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3.3.90.39.79.00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SERVIÇOS DE APOIO ADMINISTRATIVO, TÉCNICO E OPERACIONAL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24.911,68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2826720"/>
                  </a:ext>
                </a:extLst>
              </a:tr>
              <a:tr h="343748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3.3.90.39.99.00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OUTROS SERVIÇOS DE TERCEIROS, PESSOA JURÍDICA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1.930,00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5462717"/>
                  </a:ext>
                </a:extLst>
              </a:tr>
              <a:tr h="392857">
                <a:tc>
                  <a:txBody>
                    <a:bodyPr/>
                    <a:lstStyle/>
                    <a:p>
                      <a:pPr algn="l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632.479,67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52086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12718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331640" y="1340768"/>
            <a:ext cx="62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539552" y="143485"/>
            <a:ext cx="79208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BR" sz="4800" dirty="0">
              <a:solidFill>
                <a:srgbClr val="2F5897"/>
              </a:solidFill>
              <a:ea typeface="+mj-ea"/>
              <a:cs typeface="+mj-cs"/>
            </a:endParaRPr>
          </a:p>
          <a:p>
            <a:pPr algn="ctr"/>
            <a:endParaRPr lang="pt-BR" sz="4800" dirty="0">
              <a:solidFill>
                <a:srgbClr val="2F5897"/>
              </a:solidFill>
              <a:ea typeface="+mj-ea"/>
              <a:cs typeface="+mj-cs"/>
            </a:endParaRP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FFA961F-153E-835A-36D2-23BD1CF77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41172"/>
            <a:ext cx="2895600" cy="365125"/>
          </a:xfrm>
        </p:spPr>
        <p:txBody>
          <a:bodyPr/>
          <a:lstStyle/>
          <a:p>
            <a:r>
              <a:rPr lang="pt-BR"/>
              <a:t>2° Quadrimestre -  2025</a:t>
            </a:r>
            <a:endParaRPr lang="pt-BR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3866445F-5966-2B22-B5BC-9FA3680553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1401351"/>
              </p:ext>
            </p:extLst>
          </p:nvPr>
        </p:nvGraphicFramePr>
        <p:xfrm>
          <a:off x="539552" y="476672"/>
          <a:ext cx="8064896" cy="5760638"/>
        </p:xfrm>
        <a:graphic>
          <a:graphicData uri="http://schemas.openxmlformats.org/drawingml/2006/table">
            <a:tbl>
              <a:tblPr/>
              <a:tblGrid>
                <a:gridCol w="6221492">
                  <a:extLst>
                    <a:ext uri="{9D8B030D-6E8A-4147-A177-3AD203B41FA5}">
                      <a16:colId xmlns:a16="http://schemas.microsoft.com/office/drawing/2014/main" val="2810390831"/>
                    </a:ext>
                  </a:extLst>
                </a:gridCol>
                <a:gridCol w="1843404">
                  <a:extLst>
                    <a:ext uri="{9D8B030D-6E8A-4147-A177-3AD203B41FA5}">
                      <a16:colId xmlns:a16="http://schemas.microsoft.com/office/drawing/2014/main" val="2993597382"/>
                    </a:ext>
                  </a:extLst>
                </a:gridCol>
              </a:tblGrid>
              <a:tr h="29515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sng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RESUMO DA MOVIMENTAÇÃO FINANCEIRA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598976"/>
                  </a:ext>
                </a:extLst>
              </a:tr>
              <a:tr h="130362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9107664"/>
                  </a:ext>
                </a:extLst>
              </a:tr>
              <a:tr h="24596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TRANSFERÊNCIAS DE RECURSOS DO FUNDEB – FONTE 1038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8799268"/>
                  </a:ext>
                </a:extLst>
              </a:tr>
              <a:tr h="24596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Janeiro a Agosto de 2025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3814839"/>
                  </a:ext>
                </a:extLst>
              </a:tr>
              <a:tr h="295157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FUNDEB – Subfunção 361 – Ensino Fundamental -  70%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4450159"/>
                  </a:ext>
                </a:extLst>
              </a:tr>
              <a:tr h="30745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FUNDEB – Subfunção 365 – Educação Infantil -  50%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5724471"/>
                  </a:ext>
                </a:extLst>
              </a:tr>
              <a:tr h="29515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Bancos saldo inicial (I)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3666595"/>
                  </a:ext>
                </a:extLst>
              </a:tr>
              <a:tr h="28777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0368229"/>
                  </a:ext>
                </a:extLst>
              </a:tr>
              <a:tr h="319754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Receita orçamentaria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8990747"/>
                  </a:ext>
                </a:extLst>
              </a:tr>
              <a:tr h="29515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Transferências de recursos do FUNDEB (II)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804.994,40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3059113"/>
                  </a:ext>
                </a:extLst>
              </a:tr>
              <a:tr h="29515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Remuneração de depósitos bancários (III)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8198739"/>
                  </a:ext>
                </a:extLst>
              </a:tr>
              <a:tr h="29515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(IV) = (I+II+III)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804.994,40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366570"/>
                  </a:ext>
                </a:extLst>
              </a:tr>
              <a:tr h="17055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0413042"/>
                  </a:ext>
                </a:extLst>
              </a:tr>
              <a:tr h="29515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Despesa Orçamentária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0210788"/>
                  </a:ext>
                </a:extLst>
              </a:tr>
              <a:tr h="29515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Despesa orçamentária Paga (V)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300.192,61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1402744"/>
                  </a:ext>
                </a:extLst>
              </a:tr>
              <a:tr h="29515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Restos a Pagar Pagos (VI)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7895824"/>
                  </a:ext>
                </a:extLst>
              </a:tr>
              <a:tr h="29515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(VII) = (V+VI)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300.192,61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5206260"/>
                  </a:ext>
                </a:extLst>
              </a:tr>
              <a:tr h="215764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4869143"/>
                  </a:ext>
                </a:extLst>
              </a:tr>
              <a:tr h="29515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Banco Saldo Final (VIII) = (I+IV-VII)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504.801,79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7713946"/>
                  </a:ext>
                </a:extLst>
              </a:tr>
              <a:tr h="29515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Saldo a Pagar (IX)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0404807"/>
                  </a:ext>
                </a:extLst>
              </a:tr>
              <a:tr h="29515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Saldo Financeiro Gerencial (X)= (VIII-IX)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504.801,79</a:t>
                      </a:r>
                    </a:p>
                  </a:txBody>
                  <a:tcPr marL="8290" marR="8290" marT="829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89360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3985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id="{253E025A-17E5-455F-E88C-2D438DCD7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2° Quadrimestre -  2025</a:t>
            </a:r>
            <a:endParaRPr lang="pt-BR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10587BD7-582B-231F-F9CC-9D47B972E2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0561558"/>
              </p:ext>
            </p:extLst>
          </p:nvPr>
        </p:nvGraphicFramePr>
        <p:xfrm>
          <a:off x="467544" y="331434"/>
          <a:ext cx="8136902" cy="5617847"/>
        </p:xfrm>
        <a:graphic>
          <a:graphicData uri="http://schemas.openxmlformats.org/drawingml/2006/table">
            <a:tbl>
              <a:tblPr/>
              <a:tblGrid>
                <a:gridCol w="1274413">
                  <a:extLst>
                    <a:ext uri="{9D8B030D-6E8A-4147-A177-3AD203B41FA5}">
                      <a16:colId xmlns:a16="http://schemas.microsoft.com/office/drawing/2014/main" val="2153759717"/>
                    </a:ext>
                  </a:extLst>
                </a:gridCol>
                <a:gridCol w="165747">
                  <a:extLst>
                    <a:ext uri="{9D8B030D-6E8A-4147-A177-3AD203B41FA5}">
                      <a16:colId xmlns:a16="http://schemas.microsoft.com/office/drawing/2014/main" val="1229827984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841288424"/>
                    </a:ext>
                  </a:extLst>
                </a:gridCol>
                <a:gridCol w="900069">
                  <a:extLst>
                    <a:ext uri="{9D8B030D-6E8A-4147-A177-3AD203B41FA5}">
                      <a16:colId xmlns:a16="http://schemas.microsoft.com/office/drawing/2014/main" val="3533992525"/>
                    </a:ext>
                  </a:extLst>
                </a:gridCol>
                <a:gridCol w="1274413">
                  <a:extLst>
                    <a:ext uri="{9D8B030D-6E8A-4147-A177-3AD203B41FA5}">
                      <a16:colId xmlns:a16="http://schemas.microsoft.com/office/drawing/2014/main" val="1689596400"/>
                    </a:ext>
                  </a:extLst>
                </a:gridCol>
                <a:gridCol w="1353848">
                  <a:extLst>
                    <a:ext uri="{9D8B030D-6E8A-4147-A177-3AD203B41FA5}">
                      <a16:colId xmlns:a16="http://schemas.microsoft.com/office/drawing/2014/main" val="2352302082"/>
                    </a:ext>
                  </a:extLst>
                </a:gridCol>
                <a:gridCol w="1440190">
                  <a:extLst>
                    <a:ext uri="{9D8B030D-6E8A-4147-A177-3AD203B41FA5}">
                      <a16:colId xmlns:a16="http://schemas.microsoft.com/office/drawing/2014/main" val="2382832996"/>
                    </a:ext>
                  </a:extLst>
                </a:gridCol>
                <a:gridCol w="1440190">
                  <a:extLst>
                    <a:ext uri="{9D8B030D-6E8A-4147-A177-3AD203B41FA5}">
                      <a16:colId xmlns:a16="http://schemas.microsoft.com/office/drawing/2014/main" val="664955276"/>
                    </a:ext>
                  </a:extLst>
                </a:gridCol>
              </a:tblGrid>
              <a:tr h="691019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Demonstrativo da Despesa do Órgão</a:t>
                      </a:r>
                    </a:p>
                  </a:txBody>
                  <a:tcPr marL="9216" marR="9216" marT="92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6373076"/>
                  </a:ext>
                </a:extLst>
              </a:tr>
              <a:tr h="320925">
                <a:tc gridSpan="8"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Órgão 08 - Secretaria Municipal de Educação</a:t>
                      </a:r>
                    </a:p>
                  </a:txBody>
                  <a:tcPr marL="9216" marR="9216" marT="92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5773301"/>
                  </a:ext>
                </a:extLst>
              </a:tr>
              <a:tr h="320925">
                <a:tc gridSpan="8">
                  <a:txBody>
                    <a:bodyPr/>
                    <a:lstStyle/>
                    <a:p>
                      <a:pPr algn="l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Despesas da Manutenção do Ensino</a:t>
                      </a:r>
                    </a:p>
                  </a:txBody>
                  <a:tcPr marL="9216" marR="9216" marT="921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1228756"/>
                  </a:ext>
                </a:extLst>
              </a:tr>
              <a:tr h="32092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Fonte 1038</a:t>
                      </a:r>
                    </a:p>
                  </a:txBody>
                  <a:tcPr marL="9216" marR="9216" marT="92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216" marR="9216" marT="92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VAAT</a:t>
                      </a:r>
                    </a:p>
                  </a:txBody>
                  <a:tcPr marL="9216" marR="9216" marT="92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216" marR="9216" marT="92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216" marR="9216" marT="92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216" marR="9216" marT="92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216" marR="9216" marT="92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 </a:t>
                      </a:r>
                    </a:p>
                  </a:txBody>
                  <a:tcPr marL="9216" marR="9216" marT="9216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3024379"/>
                  </a:ext>
                </a:extLst>
              </a:tr>
              <a:tr h="320925">
                <a:tc gridSpan="8">
                  <a:txBody>
                    <a:bodyPr/>
                    <a:lstStyle/>
                    <a:p>
                      <a:pPr algn="l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Despesa Liquidada </a:t>
                      </a:r>
                    </a:p>
                  </a:txBody>
                  <a:tcPr marL="9216" marR="9216" marT="92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0731963"/>
                  </a:ext>
                </a:extLst>
              </a:tr>
              <a:tr h="320925">
                <a:tc gridSpan="8">
                  <a:txBody>
                    <a:bodyPr/>
                    <a:lstStyle/>
                    <a:p>
                      <a:pPr algn="l" fontAlgn="t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Período:05/2025 - 08/2025</a:t>
                      </a:r>
                    </a:p>
                  </a:txBody>
                  <a:tcPr marL="9216" marR="9216" marT="921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3084055"/>
                  </a:ext>
                </a:extLst>
              </a:tr>
              <a:tr h="358798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pt-BR" sz="1800" b="1" i="0" u="sng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Despesas Correntes Liquidadas</a:t>
                      </a:r>
                    </a:p>
                  </a:txBody>
                  <a:tcPr marL="9216" marR="9216" marT="92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5059123"/>
                  </a:ext>
                </a:extLst>
              </a:tr>
              <a:tr h="5049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Natureza da Despesa</a:t>
                      </a:r>
                    </a:p>
                  </a:txBody>
                  <a:tcPr marL="9216" marR="9216" marT="92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Maio</a:t>
                      </a:r>
                    </a:p>
                  </a:txBody>
                  <a:tcPr marL="9216" marR="9216" marT="9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216" marR="9216" marT="9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216" marR="9216" marT="9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Junho</a:t>
                      </a:r>
                    </a:p>
                  </a:txBody>
                  <a:tcPr marL="9216" marR="9216" marT="9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Julho</a:t>
                      </a:r>
                    </a:p>
                  </a:txBody>
                  <a:tcPr marL="9216" marR="9216" marT="9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Agosto</a:t>
                      </a:r>
                    </a:p>
                  </a:txBody>
                  <a:tcPr marL="9216" marR="9216" marT="9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Quadrimestre</a:t>
                      </a:r>
                    </a:p>
                  </a:txBody>
                  <a:tcPr marL="9216" marR="9216" marT="9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6833696"/>
                  </a:ext>
                </a:extLst>
              </a:tr>
              <a:tr h="5049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Vencimentos e vantagens</a:t>
                      </a:r>
                    </a:p>
                  </a:txBody>
                  <a:tcPr marL="9216" marR="9216" marT="92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31.394,06</a:t>
                      </a:r>
                    </a:p>
                  </a:txBody>
                  <a:tcPr marL="9216" marR="9216" marT="9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216" marR="9216" marT="9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216" marR="9216" marT="9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32.205,07</a:t>
                      </a:r>
                    </a:p>
                  </a:txBody>
                  <a:tcPr marL="9216" marR="9216" marT="9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32.048,05</a:t>
                      </a:r>
                    </a:p>
                  </a:txBody>
                  <a:tcPr marL="9216" marR="9216" marT="9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32.205,07</a:t>
                      </a:r>
                    </a:p>
                  </a:txBody>
                  <a:tcPr marL="9216" marR="9216" marT="9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127.852,25</a:t>
                      </a:r>
                    </a:p>
                  </a:txBody>
                  <a:tcPr marL="9216" marR="9216" marT="9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6182286"/>
                  </a:ext>
                </a:extLst>
              </a:tr>
              <a:tr h="77075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Obrigações Patronais - RPPS</a:t>
                      </a:r>
                    </a:p>
                  </a:txBody>
                  <a:tcPr marL="9216" marR="9216" marT="92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6.592,76</a:t>
                      </a:r>
                    </a:p>
                  </a:txBody>
                  <a:tcPr marL="9216" marR="9216" marT="9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216" marR="9216" marT="9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216" marR="9216" marT="9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6.763,06</a:t>
                      </a:r>
                    </a:p>
                  </a:txBody>
                  <a:tcPr marL="9216" marR="9216" marT="9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6.763,06</a:t>
                      </a:r>
                    </a:p>
                  </a:txBody>
                  <a:tcPr marL="9216" marR="9216" marT="9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6.763,06</a:t>
                      </a:r>
                    </a:p>
                  </a:txBody>
                  <a:tcPr marL="9216" marR="9216" marT="9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26.881,94</a:t>
                      </a:r>
                    </a:p>
                  </a:txBody>
                  <a:tcPr marL="9216" marR="9216" marT="92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1732963"/>
                  </a:ext>
                </a:extLst>
              </a:tr>
              <a:tr h="65115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Total das despesas</a:t>
                      </a:r>
                    </a:p>
                  </a:txBody>
                  <a:tcPr marL="9216" marR="9216" marT="92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37.986,82</a:t>
                      </a:r>
                    </a:p>
                  </a:txBody>
                  <a:tcPr marL="9216" marR="9216" marT="92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216" marR="9216" marT="92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216" marR="9216" marT="92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38.968,13</a:t>
                      </a:r>
                    </a:p>
                  </a:txBody>
                  <a:tcPr marL="9216" marR="9216" marT="92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38.811,11</a:t>
                      </a:r>
                    </a:p>
                  </a:txBody>
                  <a:tcPr marL="9216" marR="9216" marT="92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38.968,13</a:t>
                      </a:r>
                    </a:p>
                  </a:txBody>
                  <a:tcPr marL="9216" marR="9216" marT="92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154.734,19</a:t>
                      </a:r>
                    </a:p>
                  </a:txBody>
                  <a:tcPr marL="9216" marR="9216" marT="921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153565"/>
                  </a:ext>
                </a:extLst>
              </a:tr>
              <a:tr h="265776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Fonte: Despesa por Órgão - 08 Função 12</a:t>
                      </a:r>
                    </a:p>
                  </a:txBody>
                  <a:tcPr marL="9216" marR="9216" marT="921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16" marR="9216" marT="921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16" marR="9216" marT="921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216" marR="9216" marT="921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216" marR="9216" marT="921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216" marR="9216" marT="921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216" marR="9216" marT="921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3347486"/>
                  </a:ext>
                </a:extLst>
              </a:tr>
              <a:tr h="265776"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B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Fonte de recurso  1038</a:t>
                      </a:r>
                    </a:p>
                  </a:txBody>
                  <a:tcPr marL="9216" marR="9216" marT="92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216" marR="9216" marT="92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216" marR="9216" marT="92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216" marR="9216" marT="92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216" marR="9216" marT="92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216" marR="9216" marT="92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216" marR="9216" marT="92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216" marR="9216" marT="92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62064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3198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a Dura">
  <a:themeElements>
    <a:clrScheme name="Executivo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Capa Dura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pa Dura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4095</TotalTime>
  <Words>1699</Words>
  <Application>Microsoft Office PowerPoint</Application>
  <PresentationFormat>Apresentação na tela (4:3)</PresentationFormat>
  <Paragraphs>554</Paragraphs>
  <Slides>19</Slides>
  <Notes>7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9" baseType="lpstr">
      <vt:lpstr>Aldhabi</vt:lpstr>
      <vt:lpstr>Arial</vt:lpstr>
      <vt:lpstr>Book Antiqua</vt:lpstr>
      <vt:lpstr>Calibri</vt:lpstr>
      <vt:lpstr>Elephant</vt:lpstr>
      <vt:lpstr>Tahoma</vt:lpstr>
      <vt:lpstr>Times New Roman</vt:lpstr>
      <vt:lpstr>Verdana</vt:lpstr>
      <vt:lpstr>Wingdings</vt:lpstr>
      <vt:lpstr>Capa Dura</vt:lpstr>
      <vt:lpstr>PRESTAÇÃO DE CONTAS 2º Quadrimestre de 2025</vt:lpstr>
      <vt:lpstr>Apresentação do PowerPoint</vt:lpstr>
      <vt:lpstr>  </vt:lpstr>
      <vt:lpstr>Apresentação do PowerPoint</vt:lpstr>
      <vt:lpstr>Apresentação do PowerPoint</vt:lpstr>
      <vt:lpstr>Demonstrativo de liquidação por natureza de despesas - 2025  TRANSFERÊNCIAS DE RECURSOS DA MANUTENÇÃO DO ENSINO - 102</vt:lpstr>
      <vt:lpstr>Demonstrativo de liquidação por natureza de despesas - 2025  TRANSFERÊNCIAS DE RECURSOS DA MANUTENÇÃO DO ENSINO - 102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PRESTAÇÃO DE CONTAS</dc:title>
  <dc:creator>User</dc:creator>
  <cp:lastModifiedBy>alan silvério dos santos</cp:lastModifiedBy>
  <cp:revision>290</cp:revision>
  <cp:lastPrinted>2016-06-09T10:51:15Z</cp:lastPrinted>
  <dcterms:created xsi:type="dcterms:W3CDTF">2016-06-08T16:37:17Z</dcterms:created>
  <dcterms:modified xsi:type="dcterms:W3CDTF">2025-09-29T16:24:37Z</dcterms:modified>
</cp:coreProperties>
</file>